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1"/>
    <p:sldMasterId id="2147483829" r:id="rId2"/>
    <p:sldMasterId id="2147483832" r:id="rId3"/>
    <p:sldMasterId id="2147483835" r:id="rId4"/>
    <p:sldMasterId id="2147483841" r:id="rId5"/>
  </p:sldMasterIdLst>
  <p:notesMasterIdLst>
    <p:notesMasterId r:id="rId45"/>
  </p:notesMasterIdLst>
  <p:sldIdLst>
    <p:sldId id="257" r:id="rId6"/>
    <p:sldId id="291" r:id="rId7"/>
    <p:sldId id="337" r:id="rId8"/>
    <p:sldId id="338" r:id="rId9"/>
    <p:sldId id="293" r:id="rId10"/>
    <p:sldId id="311" r:id="rId11"/>
    <p:sldId id="258" r:id="rId12"/>
    <p:sldId id="296" r:id="rId13"/>
    <p:sldId id="298" r:id="rId14"/>
    <p:sldId id="306" r:id="rId15"/>
    <p:sldId id="302" r:id="rId16"/>
    <p:sldId id="300" r:id="rId17"/>
    <p:sldId id="304" r:id="rId18"/>
    <p:sldId id="303" r:id="rId19"/>
    <p:sldId id="340" r:id="rId20"/>
    <p:sldId id="341" r:id="rId21"/>
    <p:sldId id="342" r:id="rId22"/>
    <p:sldId id="343" r:id="rId23"/>
    <p:sldId id="344" r:id="rId24"/>
    <p:sldId id="345" r:id="rId25"/>
    <p:sldId id="346" r:id="rId26"/>
    <p:sldId id="347" r:id="rId27"/>
    <p:sldId id="348" r:id="rId28"/>
    <p:sldId id="349" r:id="rId29"/>
    <p:sldId id="350" r:id="rId30"/>
    <p:sldId id="351" r:id="rId31"/>
    <p:sldId id="352" r:id="rId32"/>
    <p:sldId id="312" r:id="rId33"/>
    <p:sldId id="353" r:id="rId34"/>
    <p:sldId id="354" r:id="rId35"/>
    <p:sldId id="360" r:id="rId36"/>
    <p:sldId id="355" r:id="rId37"/>
    <p:sldId id="356" r:id="rId38"/>
    <p:sldId id="357" r:id="rId39"/>
    <p:sldId id="358" r:id="rId40"/>
    <p:sldId id="359" r:id="rId41"/>
    <p:sldId id="330" r:id="rId42"/>
    <p:sldId id="361" r:id="rId43"/>
    <p:sldId id="323"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66"/>
    <a:srgbClr val="FF9966"/>
    <a:srgbClr val="CC9900"/>
    <a:srgbClr val="C8B684"/>
    <a:srgbClr val="A49400"/>
    <a:srgbClr val="990000"/>
    <a:srgbClr val="6666CC"/>
    <a:srgbClr val="005CA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583" autoAdjust="0"/>
    <p:restoredTop sz="77160" autoAdjust="0"/>
  </p:normalViewPr>
  <p:slideViewPr>
    <p:cSldViewPr>
      <p:cViewPr>
        <p:scale>
          <a:sx n="76" d="100"/>
          <a:sy n="76" d="100"/>
        </p:scale>
        <p:origin x="2256" y="396"/>
      </p:cViewPr>
      <p:guideLst>
        <p:guide orient="horz" pos="2160"/>
        <p:guide pos="2880"/>
      </p:guideLst>
    </p:cSldViewPr>
  </p:slideViewPr>
  <p:notesTextViewPr>
    <p:cViewPr>
      <p:scale>
        <a:sx n="1" d="1"/>
        <a:sy n="1" d="1"/>
      </p:scale>
      <p:origin x="0" y="0"/>
    </p:cViewPr>
  </p:notesTextViewPr>
  <p:sorterViewPr>
    <p:cViewPr>
      <p:scale>
        <a:sx n="115" d="100"/>
        <a:sy n="11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ericromich:Box%20Documents:NCRCRD%20Grant:NCRCRD%20Business%20Development:International%20Energy%20Statistics.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800"/>
            </a:pPr>
            <a:r>
              <a:rPr lang="en-US" sz="1800" dirty="0"/>
              <a:t>Total Global Energy Consumption</a:t>
            </a:r>
          </a:p>
        </c:rich>
      </c:tx>
      <c:layout>
        <c:manualLayout>
          <c:xMode val="edge"/>
          <c:yMode val="edge"/>
          <c:x val="0.28490751156105498"/>
          <c:y val="6.0606060606060597E-3"/>
        </c:manualLayout>
      </c:layout>
      <c:overlay val="0"/>
    </c:title>
    <c:autoTitleDeleted val="0"/>
    <c:plotArea>
      <c:layout>
        <c:manualLayout>
          <c:layoutTarget val="inner"/>
          <c:xMode val="edge"/>
          <c:yMode val="edge"/>
          <c:x val="0.18003624546931599"/>
          <c:y val="0.16118730613218801"/>
          <c:w val="0.76756592925884304"/>
          <c:h val="0.61002147458840394"/>
        </c:manualLayout>
      </c:layout>
      <c:lineChart>
        <c:grouping val="standard"/>
        <c:varyColors val="0"/>
        <c:ser>
          <c:idx val="0"/>
          <c:order val="0"/>
          <c:tx>
            <c:v>Total Global Energy Consumption</c:v>
          </c:tx>
          <c:spPr>
            <a:ln w="19050" cmpd="sng"/>
          </c:spPr>
          <c:marker>
            <c:symbol val="none"/>
          </c:marker>
          <c:cat>
            <c:numRef>
              <c:f>'30 Year Energy Consumption'!$C$3:$AG$3</c:f>
              <c:numCache>
                <c:formatCode>General</c:formatCod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numCache>
            </c:numRef>
          </c:cat>
          <c:val>
            <c:numRef>
              <c:f>'30 Year Energy Consumption'!$C$12:$AG$12</c:f>
              <c:numCache>
                <c:formatCode>General</c:formatCode>
                <c:ptCount val="31"/>
                <c:pt idx="0">
                  <c:v>283.15073000000001</c:v>
                </c:pt>
                <c:pt idx="1">
                  <c:v>280.92899999999901</c:v>
                </c:pt>
                <c:pt idx="2">
                  <c:v>280.52181999999902</c:v>
                </c:pt>
                <c:pt idx="3">
                  <c:v>284.34041999999999</c:v>
                </c:pt>
                <c:pt idx="4">
                  <c:v>299.68878000000001</c:v>
                </c:pt>
                <c:pt idx="5">
                  <c:v>307.05601999999902</c:v>
                </c:pt>
                <c:pt idx="6">
                  <c:v>314.71987999999999</c:v>
                </c:pt>
                <c:pt idx="7">
                  <c:v>324.53487999999999</c:v>
                </c:pt>
                <c:pt idx="8">
                  <c:v>337.03796999999992</c:v>
                </c:pt>
                <c:pt idx="9">
                  <c:v>342.81425999999999</c:v>
                </c:pt>
                <c:pt idx="10">
                  <c:v>346.02343000000002</c:v>
                </c:pt>
                <c:pt idx="11">
                  <c:v>347.21249999999992</c:v>
                </c:pt>
                <c:pt idx="12">
                  <c:v>347.19371999999902</c:v>
                </c:pt>
                <c:pt idx="13">
                  <c:v>342.17331000000001</c:v>
                </c:pt>
                <c:pt idx="14">
                  <c:v>355.16424000000001</c:v>
                </c:pt>
                <c:pt idx="15">
                  <c:v>362.94968</c:v>
                </c:pt>
                <c:pt idx="16">
                  <c:v>372.10237000000001</c:v>
                </c:pt>
                <c:pt idx="17">
                  <c:v>379.21096</c:v>
                </c:pt>
                <c:pt idx="18">
                  <c:v>382.05542000000008</c:v>
                </c:pt>
                <c:pt idx="19">
                  <c:v>389.15841999999992</c:v>
                </c:pt>
                <c:pt idx="20">
                  <c:v>400.07193999999902</c:v>
                </c:pt>
                <c:pt idx="21">
                  <c:v>402.27059000000003</c:v>
                </c:pt>
                <c:pt idx="22">
                  <c:v>412.21125999999902</c:v>
                </c:pt>
                <c:pt idx="23">
                  <c:v>425.87376999999992</c:v>
                </c:pt>
                <c:pt idx="24">
                  <c:v>444.69443999999999</c:v>
                </c:pt>
                <c:pt idx="25">
                  <c:v>459.29216000000002</c:v>
                </c:pt>
                <c:pt idx="26">
                  <c:v>470.14801999999992</c:v>
                </c:pt>
                <c:pt idx="27">
                  <c:v>482.86461000000008</c:v>
                </c:pt>
                <c:pt idx="28">
                  <c:v>490.68973999999992</c:v>
                </c:pt>
                <c:pt idx="29">
                  <c:v>487.58008999999993</c:v>
                </c:pt>
                <c:pt idx="30">
                  <c:v>510.55101000000002</c:v>
                </c:pt>
              </c:numCache>
            </c:numRef>
          </c:val>
          <c:smooth val="0"/>
        </c:ser>
        <c:dLbls>
          <c:showLegendKey val="0"/>
          <c:showVal val="0"/>
          <c:showCatName val="0"/>
          <c:showSerName val="0"/>
          <c:showPercent val="0"/>
          <c:showBubbleSize val="0"/>
        </c:dLbls>
        <c:smooth val="0"/>
        <c:axId val="456442528"/>
        <c:axId val="456443088"/>
      </c:lineChart>
      <c:catAx>
        <c:axId val="456442528"/>
        <c:scaling>
          <c:orientation val="minMax"/>
        </c:scaling>
        <c:delete val="0"/>
        <c:axPos val="b"/>
        <c:numFmt formatCode="General" sourceLinked="1"/>
        <c:majorTickMark val="out"/>
        <c:minorTickMark val="none"/>
        <c:tickLblPos val="nextTo"/>
        <c:txPr>
          <a:bodyPr/>
          <a:lstStyle/>
          <a:p>
            <a:pPr>
              <a:defRPr sz="1800"/>
            </a:pPr>
            <a:endParaRPr lang="en-US"/>
          </a:p>
        </c:txPr>
        <c:crossAx val="456443088"/>
        <c:crosses val="autoZero"/>
        <c:auto val="1"/>
        <c:lblAlgn val="ctr"/>
        <c:lblOffset val="100"/>
        <c:tickLblSkip val="5"/>
        <c:noMultiLvlLbl val="0"/>
      </c:catAx>
      <c:valAx>
        <c:axId val="456443088"/>
        <c:scaling>
          <c:orientation val="minMax"/>
        </c:scaling>
        <c:delete val="0"/>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2000" b="0" i="0" u="none" strike="noStrike" kern="1200" baseline="0">
                    <a:solidFill>
                      <a:sysClr val="windowText" lastClr="000000"/>
                    </a:solidFill>
                    <a:latin typeface="+mn-lt"/>
                    <a:ea typeface="+mn-ea"/>
                    <a:cs typeface="+mn-cs"/>
                  </a:defRPr>
                </a:pPr>
                <a:r>
                  <a:rPr lang="en-US" sz="2000" b="0"/>
                  <a:t>(Quadrillion Btu)</a:t>
                </a:r>
              </a:p>
            </c:rich>
          </c:tx>
          <c:overlay val="0"/>
        </c:title>
        <c:numFmt formatCode="General" sourceLinked="1"/>
        <c:majorTickMark val="out"/>
        <c:minorTickMark val="none"/>
        <c:tickLblPos val="nextTo"/>
        <c:txPr>
          <a:bodyPr/>
          <a:lstStyle/>
          <a:p>
            <a:pPr>
              <a:defRPr sz="1800"/>
            </a:pPr>
            <a:endParaRPr lang="en-US"/>
          </a:p>
        </c:txPr>
        <c:crossAx val="456442528"/>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Cumulative Installed Wind Capacity </a:t>
            </a:r>
            <a:endParaRPr lang="en-US" dirty="0"/>
          </a:p>
        </c:rich>
      </c:tx>
      <c:overlay val="0"/>
    </c:title>
    <c:autoTitleDeleted val="0"/>
    <c:plotArea>
      <c:layout/>
      <c:barChart>
        <c:barDir val="bar"/>
        <c:grouping val="clustered"/>
        <c:varyColors val="0"/>
        <c:ser>
          <c:idx val="0"/>
          <c:order val="0"/>
          <c:tx>
            <c:strRef>
              <c:f>Sheet1!$B$1</c:f>
              <c:strCache>
                <c:ptCount val="1"/>
                <c:pt idx="0">
                  <c:v>Global </c:v>
                </c:pt>
              </c:strCache>
            </c:strRef>
          </c:tx>
          <c:invertIfNegative val="0"/>
          <c:cat>
            <c:numRef>
              <c:f>Sheet1!$A$2:$A$18</c:f>
              <c:numCache>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numCache>
            </c:numRef>
          </c:cat>
          <c:val>
            <c:numRef>
              <c:f>Sheet1!$B$2:$B$18</c:f>
              <c:numCache>
                <c:formatCode>_(* #,##0_);_(* \(#,##0\);_(* "-"??_);_(@_)</c:formatCode>
                <c:ptCount val="17"/>
                <c:pt idx="0">
                  <c:v>6100</c:v>
                </c:pt>
                <c:pt idx="1">
                  <c:v>7600</c:v>
                </c:pt>
                <c:pt idx="2">
                  <c:v>10200</c:v>
                </c:pt>
                <c:pt idx="3">
                  <c:v>13600</c:v>
                </c:pt>
                <c:pt idx="4">
                  <c:v>17400</c:v>
                </c:pt>
                <c:pt idx="5">
                  <c:v>23900</c:v>
                </c:pt>
                <c:pt idx="6">
                  <c:v>31100</c:v>
                </c:pt>
                <c:pt idx="7">
                  <c:v>39431</c:v>
                </c:pt>
                <c:pt idx="8">
                  <c:v>47620</c:v>
                </c:pt>
                <c:pt idx="9">
                  <c:v>59091</c:v>
                </c:pt>
                <c:pt idx="10">
                  <c:v>74006</c:v>
                </c:pt>
                <c:pt idx="11">
                  <c:v>93639</c:v>
                </c:pt>
                <c:pt idx="12">
                  <c:v>120267</c:v>
                </c:pt>
                <c:pt idx="13">
                  <c:v>158864</c:v>
                </c:pt>
                <c:pt idx="14">
                  <c:v>197686</c:v>
                </c:pt>
                <c:pt idx="15">
                  <c:v>238035</c:v>
                </c:pt>
                <c:pt idx="16">
                  <c:v>282430</c:v>
                </c:pt>
              </c:numCache>
            </c:numRef>
          </c:val>
        </c:ser>
        <c:ser>
          <c:idx val="1"/>
          <c:order val="1"/>
          <c:tx>
            <c:strRef>
              <c:f>Sheet1!$C$1</c:f>
              <c:strCache>
                <c:ptCount val="1"/>
                <c:pt idx="0">
                  <c:v>United States</c:v>
                </c:pt>
              </c:strCache>
            </c:strRef>
          </c:tx>
          <c:invertIfNegative val="0"/>
          <c:cat>
            <c:numRef>
              <c:f>Sheet1!$A$2:$A$18</c:f>
              <c:numCache>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numCache>
            </c:numRef>
          </c:cat>
          <c:val>
            <c:numRef>
              <c:f>Sheet1!$C$2:$C$18</c:f>
              <c:numCache>
                <c:formatCode>General</c:formatCode>
                <c:ptCount val="17"/>
                <c:pt idx="3" formatCode="_(* #,##0_);_(* \(#,##0\);_(* &quot;-&quot;??_);_(@_)">
                  <c:v>2472</c:v>
                </c:pt>
                <c:pt idx="4" formatCode="_(* #,##0_);_(* \(#,##0\);_(* &quot;-&quot;??_);_(@_)">
                  <c:v>2539</c:v>
                </c:pt>
                <c:pt idx="5" formatCode="_(* #,##0_);_(* \(#,##0\);_(* &quot;-&quot;??_);_(@_)">
                  <c:v>4232</c:v>
                </c:pt>
                <c:pt idx="6" formatCode="_(* #,##0_);_(* \(#,##0\);_(* &quot;-&quot;??_);_(@_)">
                  <c:v>4687</c:v>
                </c:pt>
                <c:pt idx="7" formatCode="_(* #,##0_);_(* \(#,##0\);_(* &quot;-&quot;??_);_(@_)">
                  <c:v>6350</c:v>
                </c:pt>
                <c:pt idx="8" formatCode="_(* #,##0_);_(* \(#,##0\);_(* &quot;-&quot;??_);_(@_)">
                  <c:v>6723</c:v>
                </c:pt>
                <c:pt idx="9" formatCode="_(* #,##0_);_(* \(#,##0\);_(* &quot;-&quot;??_);_(@_)">
                  <c:v>9147</c:v>
                </c:pt>
                <c:pt idx="10" formatCode="_(* #,##0_);_(* \(#,##0\);_(* &quot;-&quot;??_);_(@_)">
                  <c:v>11575</c:v>
                </c:pt>
                <c:pt idx="11" formatCode="_(* #,##0_);_(* \(#,##0\);_(* &quot;-&quot;??_);_(@_)">
                  <c:v>16907</c:v>
                </c:pt>
                <c:pt idx="12" formatCode="_(* #,##0_);_(* \(#,##0\);_(* &quot;-&quot;??_);_(@_)">
                  <c:v>25410</c:v>
                </c:pt>
                <c:pt idx="13" formatCode="_(* #,##0_);_(* \(#,##0\);_(* &quot;-&quot;??_);_(@_)">
                  <c:v>34863</c:v>
                </c:pt>
                <c:pt idx="14" formatCode="_(* #,##0_);_(* \(#,##0\);_(* &quot;-&quot;??_);_(@_)">
                  <c:v>40267</c:v>
                </c:pt>
                <c:pt idx="15" formatCode="_(* #,##0_);_(* \(#,##0\);_(* &quot;-&quot;??_);_(@_)">
                  <c:v>46916</c:v>
                </c:pt>
                <c:pt idx="16" formatCode="_(* #,##0_);_(* \(#,##0\);_(* &quot;-&quot;??_);_(@_)">
                  <c:v>60007</c:v>
                </c:pt>
              </c:numCache>
            </c:numRef>
          </c:val>
        </c:ser>
        <c:dLbls>
          <c:showLegendKey val="0"/>
          <c:showVal val="0"/>
          <c:showCatName val="0"/>
          <c:showSerName val="0"/>
          <c:showPercent val="0"/>
          <c:showBubbleSize val="0"/>
        </c:dLbls>
        <c:gapWidth val="150"/>
        <c:axId val="456439168"/>
        <c:axId val="456437488"/>
      </c:barChart>
      <c:catAx>
        <c:axId val="456439168"/>
        <c:scaling>
          <c:orientation val="minMax"/>
        </c:scaling>
        <c:delete val="0"/>
        <c:axPos val="l"/>
        <c:numFmt formatCode="General" sourceLinked="1"/>
        <c:majorTickMark val="out"/>
        <c:minorTickMark val="none"/>
        <c:tickLblPos val="nextTo"/>
        <c:crossAx val="456437488"/>
        <c:crosses val="autoZero"/>
        <c:auto val="1"/>
        <c:lblAlgn val="ctr"/>
        <c:lblOffset val="100"/>
        <c:noMultiLvlLbl val="0"/>
      </c:catAx>
      <c:valAx>
        <c:axId val="456437488"/>
        <c:scaling>
          <c:orientation val="minMax"/>
        </c:scaling>
        <c:delete val="0"/>
        <c:axPos val="b"/>
        <c:majorGridlines/>
        <c:title>
          <c:tx>
            <c:rich>
              <a:bodyPr rot="0" vert="horz"/>
              <a:lstStyle/>
              <a:p>
                <a:pPr>
                  <a:defRPr sz="1200" b="0"/>
                </a:pPr>
                <a:r>
                  <a:rPr lang="en-US" sz="1200" b="0" dirty="0" smtClean="0"/>
                  <a:t>Megawatt</a:t>
                </a:r>
                <a:r>
                  <a:rPr lang="en-US" sz="1200" b="0" baseline="0" dirty="0" smtClean="0"/>
                  <a:t> (MW)</a:t>
                </a:r>
                <a:endParaRPr lang="en-US" sz="1200" b="0" dirty="0"/>
              </a:p>
            </c:rich>
          </c:tx>
          <c:overlay val="0"/>
        </c:title>
        <c:numFmt formatCode="_(* #,##0_);_(* \(#,##0\);_(* &quot;-&quot;??_);_(@_)" sourceLinked="1"/>
        <c:majorTickMark val="out"/>
        <c:minorTickMark val="none"/>
        <c:tickLblPos val="nextTo"/>
        <c:txPr>
          <a:bodyPr/>
          <a:lstStyle/>
          <a:p>
            <a:pPr>
              <a:defRPr sz="1200"/>
            </a:pPr>
            <a:endParaRPr lang="en-US"/>
          </a:p>
        </c:txPr>
        <c:crossAx val="456439168"/>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E96EF4-6443-5043-9072-55DB8408D888}" type="doc">
      <dgm:prSet loTypeId="urn:microsoft.com/office/officeart/2005/8/layout/matrix3" loCatId="list" qsTypeId="urn:microsoft.com/office/officeart/2005/8/quickstyle/simple4" qsCatId="simple" csTypeId="urn:microsoft.com/office/officeart/2005/8/colors/colorful4" csCatId="colorful" phldr="1"/>
      <dgm:spPr/>
      <dgm:t>
        <a:bodyPr/>
        <a:lstStyle/>
        <a:p>
          <a:endParaRPr lang="en-US"/>
        </a:p>
      </dgm:t>
    </dgm:pt>
    <dgm:pt modelId="{CD03AC5B-451A-B247-8524-E37E975BA4EC}">
      <dgm:prSet phldrT="[Text]" custT="1"/>
      <dgm:spPr>
        <a:solidFill>
          <a:srgbClr val="99CC66"/>
        </a:solidFill>
        <a:effectLst/>
      </dgm:spPr>
      <dgm:t>
        <a:bodyPr/>
        <a:lstStyle/>
        <a:p>
          <a:r>
            <a:rPr lang="en-US" sz="1800" b="1" dirty="0" err="1" smtClean="0">
              <a:solidFill>
                <a:srgbClr val="2B2922"/>
              </a:solidFill>
            </a:rPr>
            <a:t>LakeWinds</a:t>
          </a:r>
          <a:r>
            <a:rPr lang="en-US" sz="1800" b="1" dirty="0" smtClean="0">
              <a:solidFill>
                <a:srgbClr val="2B2922"/>
              </a:solidFill>
            </a:rPr>
            <a:t> Energy Park </a:t>
          </a:r>
          <a:endParaRPr lang="en-US" sz="1800" b="1" dirty="0">
            <a:solidFill>
              <a:srgbClr val="2B2922"/>
            </a:solidFill>
          </a:endParaRPr>
        </a:p>
      </dgm:t>
    </dgm:pt>
    <dgm:pt modelId="{407756E8-2F6F-B942-81E6-B6DFED77B259}" type="parTrans" cxnId="{3589C6B9-D99A-A546-9037-62E2B00C46E9}">
      <dgm:prSet/>
      <dgm:spPr/>
      <dgm:t>
        <a:bodyPr/>
        <a:lstStyle/>
        <a:p>
          <a:endParaRPr lang="en-US"/>
        </a:p>
      </dgm:t>
    </dgm:pt>
    <dgm:pt modelId="{AF1C312E-0C9A-AA4A-89E2-7E84692E7126}" type="sibTrans" cxnId="{3589C6B9-D99A-A546-9037-62E2B00C46E9}">
      <dgm:prSet/>
      <dgm:spPr/>
      <dgm:t>
        <a:bodyPr/>
        <a:lstStyle/>
        <a:p>
          <a:endParaRPr lang="en-US"/>
        </a:p>
      </dgm:t>
    </dgm:pt>
    <dgm:pt modelId="{6D991D48-2C73-7C4E-9F9C-92668F66F5C3}">
      <dgm:prSet phldrT="[Text]" custT="1"/>
      <dgm:spPr>
        <a:solidFill>
          <a:srgbClr val="99CC66"/>
        </a:solidFill>
        <a:effectLst/>
      </dgm:spPr>
      <dgm:t>
        <a:bodyPr/>
        <a:lstStyle/>
        <a:p>
          <a:r>
            <a:rPr lang="en-US" sz="1800" b="0" dirty="0" smtClean="0">
              <a:solidFill>
                <a:schemeClr val="tx1"/>
              </a:solidFill>
            </a:rPr>
            <a:t>Mason County, Michigan</a:t>
          </a:r>
          <a:endParaRPr lang="en-US" sz="1800" b="0" dirty="0"/>
        </a:p>
      </dgm:t>
    </dgm:pt>
    <dgm:pt modelId="{23F7ED4F-4775-6343-BDBE-8CA65CDEBACD}" type="parTrans" cxnId="{0805DF88-581F-E04A-B2E6-0CEF9AC37A52}">
      <dgm:prSet/>
      <dgm:spPr/>
      <dgm:t>
        <a:bodyPr/>
        <a:lstStyle/>
        <a:p>
          <a:endParaRPr lang="en-US"/>
        </a:p>
      </dgm:t>
    </dgm:pt>
    <dgm:pt modelId="{BA7269D5-EDB1-074C-B113-8305E3A32FA3}" type="sibTrans" cxnId="{0805DF88-581F-E04A-B2E6-0CEF9AC37A52}">
      <dgm:prSet/>
      <dgm:spPr/>
      <dgm:t>
        <a:bodyPr/>
        <a:lstStyle/>
        <a:p>
          <a:endParaRPr lang="en-US"/>
        </a:p>
      </dgm:t>
    </dgm:pt>
    <dgm:pt modelId="{07CEDD33-907E-C64B-85BB-26175D1C51CA}">
      <dgm:prSet phldrT="[Text]" custT="1"/>
      <dgm:spPr>
        <a:solidFill>
          <a:srgbClr val="99CC66"/>
        </a:solidFill>
        <a:effectLst/>
      </dgm:spPr>
      <dgm:t>
        <a:bodyPr/>
        <a:lstStyle/>
        <a:p>
          <a:r>
            <a:rPr lang="en-US" sz="1800" dirty="0" smtClean="0">
              <a:solidFill>
                <a:srgbClr val="2B2922"/>
              </a:solidFill>
            </a:rPr>
            <a:t>Generates 100.8 Megawatts (MW) using 56 turbines; enough to power about 54,000 homes.</a:t>
          </a:r>
          <a:endParaRPr lang="en-US" sz="1800" dirty="0"/>
        </a:p>
      </dgm:t>
    </dgm:pt>
    <dgm:pt modelId="{6EFE5450-9ABE-FF49-9899-36E62BDCC5E0}" type="parTrans" cxnId="{D12D26BF-F7E1-264D-9036-C5B30C6CCE70}">
      <dgm:prSet/>
      <dgm:spPr/>
      <dgm:t>
        <a:bodyPr/>
        <a:lstStyle/>
        <a:p>
          <a:endParaRPr lang="en-US"/>
        </a:p>
      </dgm:t>
    </dgm:pt>
    <dgm:pt modelId="{A3379A76-0BAB-A749-839C-DB1B2D951334}" type="sibTrans" cxnId="{D12D26BF-F7E1-264D-9036-C5B30C6CCE70}">
      <dgm:prSet/>
      <dgm:spPr/>
      <dgm:t>
        <a:bodyPr/>
        <a:lstStyle/>
        <a:p>
          <a:endParaRPr lang="en-US"/>
        </a:p>
      </dgm:t>
    </dgm:pt>
    <dgm:pt modelId="{8691EFAB-6BEA-8E44-B440-CF5878660FB0}">
      <dgm:prSet phldrT="[Text]" custT="1"/>
      <dgm:spPr>
        <a:solidFill>
          <a:srgbClr val="C8B684"/>
        </a:solidFill>
      </dgm:spPr>
      <dgm:t>
        <a:bodyPr/>
        <a:lstStyle/>
        <a:p>
          <a:r>
            <a:rPr lang="en-US" sz="1800" b="1" dirty="0" smtClean="0">
              <a:solidFill>
                <a:srgbClr val="2B2922"/>
              </a:solidFill>
            </a:rPr>
            <a:t>Gratiot Wind Farm</a:t>
          </a:r>
          <a:endParaRPr lang="en-US" sz="1800" dirty="0">
            <a:solidFill>
              <a:srgbClr val="2B2922"/>
            </a:solidFill>
          </a:endParaRPr>
        </a:p>
      </dgm:t>
    </dgm:pt>
    <dgm:pt modelId="{0AB40917-4C2E-E047-8AA7-BA8D9EC89F9A}" type="parTrans" cxnId="{257C5BC5-1A3B-9748-B8AD-A8425FE74049}">
      <dgm:prSet/>
      <dgm:spPr/>
      <dgm:t>
        <a:bodyPr/>
        <a:lstStyle/>
        <a:p>
          <a:endParaRPr lang="en-US"/>
        </a:p>
      </dgm:t>
    </dgm:pt>
    <dgm:pt modelId="{051C0750-EEC3-8348-8EFE-708C87857F1F}" type="sibTrans" cxnId="{257C5BC5-1A3B-9748-B8AD-A8425FE74049}">
      <dgm:prSet/>
      <dgm:spPr/>
      <dgm:t>
        <a:bodyPr/>
        <a:lstStyle/>
        <a:p>
          <a:endParaRPr lang="en-US"/>
        </a:p>
      </dgm:t>
    </dgm:pt>
    <dgm:pt modelId="{37467349-FE3D-9D42-8157-5FF684196C83}">
      <dgm:prSet phldrT="[Text]" custT="1"/>
      <dgm:spPr>
        <a:solidFill>
          <a:srgbClr val="C8B684"/>
        </a:solidFill>
      </dgm:spPr>
      <dgm:t>
        <a:bodyPr/>
        <a:lstStyle/>
        <a:p>
          <a:r>
            <a:rPr lang="en-US" sz="1800" dirty="0" smtClean="0">
              <a:solidFill>
                <a:srgbClr val="2B2922"/>
              </a:solidFill>
            </a:rPr>
            <a:t>Generates 218 Megawatts (MW) using 133 turbines; enough to power about 54,000 homes.</a:t>
          </a:r>
          <a:endParaRPr lang="en-US" sz="1800" dirty="0">
            <a:solidFill>
              <a:srgbClr val="2B2922"/>
            </a:solidFill>
          </a:endParaRPr>
        </a:p>
      </dgm:t>
    </dgm:pt>
    <dgm:pt modelId="{044D3D8C-FF5E-2D4F-B8B2-FD5184A84652}" type="parTrans" cxnId="{65B26BF4-4D56-2B4C-9D6B-6D6951223E11}">
      <dgm:prSet/>
      <dgm:spPr/>
      <dgm:t>
        <a:bodyPr/>
        <a:lstStyle/>
        <a:p>
          <a:endParaRPr lang="en-US"/>
        </a:p>
      </dgm:t>
    </dgm:pt>
    <dgm:pt modelId="{D4768D48-34A4-ED4E-8527-EDEAA1FEF558}" type="sibTrans" cxnId="{65B26BF4-4D56-2B4C-9D6B-6D6951223E11}">
      <dgm:prSet/>
      <dgm:spPr/>
      <dgm:t>
        <a:bodyPr/>
        <a:lstStyle/>
        <a:p>
          <a:endParaRPr lang="en-US"/>
        </a:p>
      </dgm:t>
    </dgm:pt>
    <dgm:pt modelId="{2ECF3812-D51F-B641-9568-D44EC3C3D855}">
      <dgm:prSet phldrT="[Text]" custT="1"/>
      <dgm:spPr>
        <a:solidFill>
          <a:srgbClr val="C8B684"/>
        </a:solidFill>
      </dgm:spPr>
      <dgm:t>
        <a:bodyPr/>
        <a:lstStyle/>
        <a:p>
          <a:r>
            <a:rPr lang="en-US" sz="1800" b="0" dirty="0" smtClean="0">
              <a:solidFill>
                <a:srgbClr val="2B2922"/>
              </a:solidFill>
            </a:rPr>
            <a:t>Gratiot County, Michigan</a:t>
          </a:r>
          <a:endParaRPr lang="en-US" sz="1800" b="0" dirty="0">
            <a:solidFill>
              <a:srgbClr val="2B2922"/>
            </a:solidFill>
          </a:endParaRPr>
        </a:p>
      </dgm:t>
    </dgm:pt>
    <dgm:pt modelId="{8A84A815-9704-A841-9636-EEC97CEEA3D6}" type="parTrans" cxnId="{A712A9F7-9E5F-524F-B5C3-C1F85D21B9D2}">
      <dgm:prSet/>
      <dgm:spPr/>
      <dgm:t>
        <a:bodyPr/>
        <a:lstStyle/>
        <a:p>
          <a:endParaRPr lang="en-US"/>
        </a:p>
      </dgm:t>
    </dgm:pt>
    <dgm:pt modelId="{1A9D4000-4C9F-2C45-A1E8-342BD1460AED}" type="sibTrans" cxnId="{A712A9F7-9E5F-524F-B5C3-C1F85D21B9D2}">
      <dgm:prSet/>
      <dgm:spPr/>
      <dgm:t>
        <a:bodyPr/>
        <a:lstStyle/>
        <a:p>
          <a:endParaRPr lang="en-US"/>
        </a:p>
      </dgm:t>
    </dgm:pt>
    <dgm:pt modelId="{23B73564-B944-8249-8F0F-C89902BBFF8A}">
      <dgm:prSet phldrT="[Text]" custT="1"/>
      <dgm:spPr/>
      <dgm:t>
        <a:bodyPr/>
        <a:lstStyle/>
        <a:p>
          <a:r>
            <a:rPr lang="en-US" sz="1800" b="1" dirty="0" smtClean="0">
              <a:solidFill>
                <a:srgbClr val="2B2922"/>
              </a:solidFill>
            </a:rPr>
            <a:t>Timber Road II</a:t>
          </a:r>
          <a:endParaRPr lang="en-US" sz="1800" b="1" dirty="0">
            <a:solidFill>
              <a:srgbClr val="2B2922"/>
            </a:solidFill>
          </a:endParaRPr>
        </a:p>
      </dgm:t>
    </dgm:pt>
    <dgm:pt modelId="{AFC1AEDF-72E8-6B47-8C7C-B4E79B116D86}" type="parTrans" cxnId="{38A34684-56E1-8F46-B272-D144AA7E4EC2}">
      <dgm:prSet/>
      <dgm:spPr/>
      <dgm:t>
        <a:bodyPr/>
        <a:lstStyle/>
        <a:p>
          <a:endParaRPr lang="en-US"/>
        </a:p>
      </dgm:t>
    </dgm:pt>
    <dgm:pt modelId="{CAC91952-8886-354F-B8BE-9DBA2CF46504}" type="sibTrans" cxnId="{38A34684-56E1-8F46-B272-D144AA7E4EC2}">
      <dgm:prSet/>
      <dgm:spPr/>
      <dgm:t>
        <a:bodyPr/>
        <a:lstStyle/>
        <a:p>
          <a:endParaRPr lang="en-US"/>
        </a:p>
      </dgm:t>
    </dgm:pt>
    <dgm:pt modelId="{AC5D015D-C5E3-F94C-933D-9ABBBEFE404C}">
      <dgm:prSet phldrT="[Text]" custT="1"/>
      <dgm:spPr/>
      <dgm:t>
        <a:bodyPr/>
        <a:lstStyle/>
        <a:p>
          <a:r>
            <a:rPr lang="en-US" sz="1800" b="1" dirty="0" smtClean="0">
              <a:solidFill>
                <a:srgbClr val="2B2922"/>
              </a:solidFill>
            </a:rPr>
            <a:t>Paulding County, Ohio</a:t>
          </a:r>
          <a:endParaRPr lang="en-US" sz="1800" dirty="0">
            <a:solidFill>
              <a:srgbClr val="2B2922"/>
            </a:solidFill>
          </a:endParaRPr>
        </a:p>
      </dgm:t>
    </dgm:pt>
    <dgm:pt modelId="{16C403E8-99D0-584C-A874-1A1C92B1DB23}" type="parTrans" cxnId="{75F5B178-6D31-F844-82AB-7EF55A03434B}">
      <dgm:prSet/>
      <dgm:spPr/>
      <dgm:t>
        <a:bodyPr/>
        <a:lstStyle/>
        <a:p>
          <a:endParaRPr lang="en-US"/>
        </a:p>
      </dgm:t>
    </dgm:pt>
    <dgm:pt modelId="{10E6D1D7-6CB6-BA4C-9293-AE12FE5AD3D5}" type="sibTrans" cxnId="{75F5B178-6D31-F844-82AB-7EF55A03434B}">
      <dgm:prSet/>
      <dgm:spPr/>
      <dgm:t>
        <a:bodyPr/>
        <a:lstStyle/>
        <a:p>
          <a:endParaRPr lang="en-US"/>
        </a:p>
      </dgm:t>
    </dgm:pt>
    <dgm:pt modelId="{2E9B42DE-5F0C-2E44-AABA-3CF6F44A5153}">
      <dgm:prSet phldrT="[Text]" custT="1"/>
      <dgm:spPr/>
      <dgm:t>
        <a:bodyPr/>
        <a:lstStyle/>
        <a:p>
          <a:r>
            <a:rPr lang="en-US" sz="1800" dirty="0" smtClean="0">
              <a:solidFill>
                <a:srgbClr val="2B2922"/>
              </a:solidFill>
            </a:rPr>
            <a:t>Generates 99Megawatts (MW) using 55 turbines; enough to power about 27,000 homes.</a:t>
          </a:r>
          <a:endParaRPr lang="en-US" sz="1800" dirty="0">
            <a:solidFill>
              <a:srgbClr val="2B2922"/>
            </a:solidFill>
          </a:endParaRPr>
        </a:p>
      </dgm:t>
    </dgm:pt>
    <dgm:pt modelId="{799B4448-8BE2-4740-9D32-4F2EA2C91312}" type="parTrans" cxnId="{43A93F2D-EFBE-3B4C-AA53-E1D75A9261B7}">
      <dgm:prSet/>
      <dgm:spPr/>
      <dgm:t>
        <a:bodyPr/>
        <a:lstStyle/>
        <a:p>
          <a:endParaRPr lang="en-US"/>
        </a:p>
      </dgm:t>
    </dgm:pt>
    <dgm:pt modelId="{74084801-75DA-B241-A570-48470764BD0F}" type="sibTrans" cxnId="{43A93F2D-EFBE-3B4C-AA53-E1D75A9261B7}">
      <dgm:prSet/>
      <dgm:spPr/>
      <dgm:t>
        <a:bodyPr/>
        <a:lstStyle/>
        <a:p>
          <a:endParaRPr lang="en-US"/>
        </a:p>
      </dgm:t>
    </dgm:pt>
    <dgm:pt modelId="{15EF13D0-9DBD-FB47-A120-88B0543FAC32}">
      <dgm:prSet phldrT="[Text]" custT="1"/>
      <dgm:spPr>
        <a:solidFill>
          <a:srgbClr val="FF9966"/>
        </a:solidFill>
      </dgm:spPr>
      <dgm:t>
        <a:bodyPr/>
        <a:lstStyle/>
        <a:p>
          <a:r>
            <a:rPr lang="en-US" sz="1800" b="1" dirty="0" smtClean="0">
              <a:solidFill>
                <a:srgbClr val="2B2922"/>
              </a:solidFill>
            </a:rPr>
            <a:t>Blue Creek Wind Farm</a:t>
          </a:r>
          <a:endParaRPr lang="en-US" sz="1800" b="1" dirty="0">
            <a:solidFill>
              <a:srgbClr val="2B2922"/>
            </a:solidFill>
          </a:endParaRPr>
        </a:p>
      </dgm:t>
    </dgm:pt>
    <dgm:pt modelId="{3C7A6195-F2C8-8A45-9DD8-9F74AB7E5C8B}" type="parTrans" cxnId="{29CF7615-C644-E640-A402-1DE3F6C3CFB6}">
      <dgm:prSet/>
      <dgm:spPr/>
      <dgm:t>
        <a:bodyPr/>
        <a:lstStyle/>
        <a:p>
          <a:endParaRPr lang="en-US"/>
        </a:p>
      </dgm:t>
    </dgm:pt>
    <dgm:pt modelId="{A38DAC5F-D952-8E4A-AFDD-89512ECAD295}" type="sibTrans" cxnId="{29CF7615-C644-E640-A402-1DE3F6C3CFB6}">
      <dgm:prSet/>
      <dgm:spPr/>
      <dgm:t>
        <a:bodyPr/>
        <a:lstStyle/>
        <a:p>
          <a:endParaRPr lang="en-US"/>
        </a:p>
      </dgm:t>
    </dgm:pt>
    <dgm:pt modelId="{FD05D217-7DD7-AE45-A5D9-B9E0D3664B1C}">
      <dgm:prSet phldrT="[Text]" custT="1"/>
      <dgm:spPr>
        <a:solidFill>
          <a:srgbClr val="FF9966"/>
        </a:solidFill>
      </dgm:spPr>
      <dgm:t>
        <a:bodyPr/>
        <a:lstStyle/>
        <a:p>
          <a:r>
            <a:rPr lang="en-US" sz="1800" dirty="0" smtClean="0">
              <a:solidFill>
                <a:srgbClr val="2B2922"/>
              </a:solidFill>
            </a:rPr>
            <a:t>Van Wert, Ohio</a:t>
          </a:r>
          <a:endParaRPr lang="en-US" sz="1800" dirty="0">
            <a:solidFill>
              <a:srgbClr val="2B2922"/>
            </a:solidFill>
          </a:endParaRPr>
        </a:p>
      </dgm:t>
    </dgm:pt>
    <dgm:pt modelId="{325234D8-5F17-7A46-8B3A-5FD5A07A46F7}" type="parTrans" cxnId="{321FD726-531E-9D40-9F71-51C95A422733}">
      <dgm:prSet/>
      <dgm:spPr/>
      <dgm:t>
        <a:bodyPr/>
        <a:lstStyle/>
        <a:p>
          <a:endParaRPr lang="en-US"/>
        </a:p>
      </dgm:t>
    </dgm:pt>
    <dgm:pt modelId="{2A4B938D-34D3-E14B-8AE2-962EC29B0E34}" type="sibTrans" cxnId="{321FD726-531E-9D40-9F71-51C95A422733}">
      <dgm:prSet/>
      <dgm:spPr/>
      <dgm:t>
        <a:bodyPr/>
        <a:lstStyle/>
        <a:p>
          <a:endParaRPr lang="en-US"/>
        </a:p>
      </dgm:t>
    </dgm:pt>
    <dgm:pt modelId="{9F2F2A8A-9D78-2444-8516-99FA68ECD443}">
      <dgm:prSet phldrT="[Text]" custT="1"/>
      <dgm:spPr>
        <a:solidFill>
          <a:srgbClr val="FF9966"/>
        </a:solidFill>
      </dgm:spPr>
      <dgm:t>
        <a:bodyPr/>
        <a:lstStyle/>
        <a:p>
          <a:r>
            <a:rPr lang="en-US" sz="1800" dirty="0" smtClean="0">
              <a:solidFill>
                <a:srgbClr val="2B2922"/>
              </a:solidFill>
            </a:rPr>
            <a:t>Generates 304 Megawatts (MW) using 152 turbines; enough to power about 76,000 homes.</a:t>
          </a:r>
          <a:endParaRPr lang="en-US" sz="1800" dirty="0">
            <a:solidFill>
              <a:srgbClr val="2B2922"/>
            </a:solidFill>
          </a:endParaRPr>
        </a:p>
      </dgm:t>
    </dgm:pt>
    <dgm:pt modelId="{7641AE95-B355-FC44-AA7E-5A416F6F348E}" type="parTrans" cxnId="{53D4A175-A4C1-D14B-99A6-BCBCE23336C8}">
      <dgm:prSet/>
      <dgm:spPr/>
      <dgm:t>
        <a:bodyPr/>
        <a:lstStyle/>
        <a:p>
          <a:endParaRPr lang="en-US"/>
        </a:p>
      </dgm:t>
    </dgm:pt>
    <dgm:pt modelId="{579D9101-86DB-4844-98B3-27D24BAEB575}" type="sibTrans" cxnId="{53D4A175-A4C1-D14B-99A6-BCBCE23336C8}">
      <dgm:prSet/>
      <dgm:spPr/>
      <dgm:t>
        <a:bodyPr/>
        <a:lstStyle/>
        <a:p>
          <a:endParaRPr lang="en-US"/>
        </a:p>
      </dgm:t>
    </dgm:pt>
    <dgm:pt modelId="{65C457E8-2D63-A84F-8D55-453DF80919CA}" type="pres">
      <dgm:prSet presAssocID="{06E96EF4-6443-5043-9072-55DB8408D888}" presName="matrix" presStyleCnt="0">
        <dgm:presLayoutVars>
          <dgm:chMax val="1"/>
          <dgm:dir/>
          <dgm:resizeHandles val="exact"/>
        </dgm:presLayoutVars>
      </dgm:prSet>
      <dgm:spPr/>
      <dgm:t>
        <a:bodyPr/>
        <a:lstStyle/>
        <a:p>
          <a:endParaRPr lang="en-US"/>
        </a:p>
      </dgm:t>
    </dgm:pt>
    <dgm:pt modelId="{193CCAC6-3344-554A-99AC-4CB5BDFAE1E7}" type="pres">
      <dgm:prSet presAssocID="{06E96EF4-6443-5043-9072-55DB8408D888}" presName="diamond" presStyleLbl="bgShp" presStyleIdx="0" presStyleCnt="1"/>
      <dgm:spPr/>
    </dgm:pt>
    <dgm:pt modelId="{EE480B06-770B-424C-8017-A339EBDBF982}" type="pres">
      <dgm:prSet presAssocID="{06E96EF4-6443-5043-9072-55DB8408D888}" presName="quad1" presStyleLbl="node1" presStyleIdx="0" presStyleCnt="4" custScaleX="232787" custLinFactNeighborX="-65154" custLinFactNeighborY="862">
        <dgm:presLayoutVars>
          <dgm:chMax val="0"/>
          <dgm:chPref val="0"/>
          <dgm:bulletEnabled val="1"/>
        </dgm:presLayoutVars>
      </dgm:prSet>
      <dgm:spPr/>
      <dgm:t>
        <a:bodyPr/>
        <a:lstStyle/>
        <a:p>
          <a:endParaRPr lang="en-US"/>
        </a:p>
      </dgm:t>
    </dgm:pt>
    <dgm:pt modelId="{173DFD5C-916C-AA41-9E41-8A275982A220}" type="pres">
      <dgm:prSet presAssocID="{06E96EF4-6443-5043-9072-55DB8408D888}" presName="quad2" presStyleLbl="node1" presStyleIdx="1" presStyleCnt="4" custScaleX="232787" custLinFactNeighborX="67255" custLinFactNeighborY="862">
        <dgm:presLayoutVars>
          <dgm:chMax val="0"/>
          <dgm:chPref val="0"/>
          <dgm:bulletEnabled val="1"/>
        </dgm:presLayoutVars>
      </dgm:prSet>
      <dgm:spPr/>
      <dgm:t>
        <a:bodyPr/>
        <a:lstStyle/>
        <a:p>
          <a:endParaRPr lang="en-US"/>
        </a:p>
      </dgm:t>
    </dgm:pt>
    <dgm:pt modelId="{3776AF8D-038A-DF47-9CE8-D698B1F71DA8}" type="pres">
      <dgm:prSet presAssocID="{06E96EF4-6443-5043-9072-55DB8408D888}" presName="quad3" presStyleLbl="node1" presStyleIdx="2" presStyleCnt="4" custScaleX="232787" custLinFactNeighborX="-69357" custLinFactNeighborY="862">
        <dgm:presLayoutVars>
          <dgm:chMax val="0"/>
          <dgm:chPref val="0"/>
          <dgm:bulletEnabled val="1"/>
        </dgm:presLayoutVars>
      </dgm:prSet>
      <dgm:spPr/>
      <dgm:t>
        <a:bodyPr/>
        <a:lstStyle/>
        <a:p>
          <a:endParaRPr lang="en-US"/>
        </a:p>
      </dgm:t>
    </dgm:pt>
    <dgm:pt modelId="{84ABBC35-201D-4A4F-8C52-81C75A2A5554}" type="pres">
      <dgm:prSet presAssocID="{06E96EF4-6443-5043-9072-55DB8408D888}" presName="quad4" presStyleLbl="node1" presStyleIdx="3" presStyleCnt="4" custScaleX="232787" custLinFactNeighborX="67255" custLinFactNeighborY="862">
        <dgm:presLayoutVars>
          <dgm:chMax val="0"/>
          <dgm:chPref val="0"/>
          <dgm:bulletEnabled val="1"/>
        </dgm:presLayoutVars>
      </dgm:prSet>
      <dgm:spPr/>
      <dgm:t>
        <a:bodyPr/>
        <a:lstStyle/>
        <a:p>
          <a:endParaRPr lang="en-US"/>
        </a:p>
      </dgm:t>
    </dgm:pt>
  </dgm:ptLst>
  <dgm:cxnLst>
    <dgm:cxn modelId="{257C5BC5-1A3B-9748-B8AD-A8425FE74049}" srcId="{06E96EF4-6443-5043-9072-55DB8408D888}" destId="{8691EFAB-6BEA-8E44-B440-CF5878660FB0}" srcOrd="0" destOrd="0" parTransId="{0AB40917-4C2E-E047-8AA7-BA8D9EC89F9A}" sibTransId="{051C0750-EEC3-8348-8EFE-708C87857F1F}"/>
    <dgm:cxn modelId="{F0478130-2720-144B-9545-5AE2857BD956}" type="presOf" srcId="{CD03AC5B-451A-B247-8524-E37E975BA4EC}" destId="{173DFD5C-916C-AA41-9E41-8A275982A220}" srcOrd="0" destOrd="0" presId="urn:microsoft.com/office/officeart/2005/8/layout/matrix3"/>
    <dgm:cxn modelId="{1F3F697B-0FC4-A244-8B80-23EA4EA76920}" type="presOf" srcId="{2E9B42DE-5F0C-2E44-AABA-3CF6F44A5153}" destId="{3776AF8D-038A-DF47-9CE8-D698B1F71DA8}" srcOrd="0" destOrd="2" presId="urn:microsoft.com/office/officeart/2005/8/layout/matrix3"/>
    <dgm:cxn modelId="{199EB69A-14A8-CB41-A757-A8BB96A054D2}" type="presOf" srcId="{AC5D015D-C5E3-F94C-933D-9ABBBEFE404C}" destId="{3776AF8D-038A-DF47-9CE8-D698B1F71DA8}" srcOrd="0" destOrd="1" presId="urn:microsoft.com/office/officeart/2005/8/layout/matrix3"/>
    <dgm:cxn modelId="{5ECB373C-0B87-F14A-B01C-1DD7F86F2248}" type="presOf" srcId="{23B73564-B944-8249-8F0F-C89902BBFF8A}" destId="{3776AF8D-038A-DF47-9CE8-D698B1F71DA8}" srcOrd="0" destOrd="0" presId="urn:microsoft.com/office/officeart/2005/8/layout/matrix3"/>
    <dgm:cxn modelId="{43A93F2D-EFBE-3B4C-AA53-E1D75A9261B7}" srcId="{23B73564-B944-8249-8F0F-C89902BBFF8A}" destId="{2E9B42DE-5F0C-2E44-AABA-3CF6F44A5153}" srcOrd="1" destOrd="0" parTransId="{799B4448-8BE2-4740-9D32-4F2EA2C91312}" sibTransId="{74084801-75DA-B241-A570-48470764BD0F}"/>
    <dgm:cxn modelId="{DA75CDF1-FFCE-D44B-9A5B-62E1E64ECDC4}" type="presOf" srcId="{8691EFAB-6BEA-8E44-B440-CF5878660FB0}" destId="{EE480B06-770B-424C-8017-A339EBDBF982}" srcOrd="0" destOrd="0" presId="urn:microsoft.com/office/officeart/2005/8/layout/matrix3"/>
    <dgm:cxn modelId="{65B26BF4-4D56-2B4C-9D6B-6D6951223E11}" srcId="{8691EFAB-6BEA-8E44-B440-CF5878660FB0}" destId="{37467349-FE3D-9D42-8157-5FF684196C83}" srcOrd="1" destOrd="0" parTransId="{044D3D8C-FF5E-2D4F-B8B2-FD5184A84652}" sibTransId="{D4768D48-34A4-ED4E-8527-EDEAA1FEF558}"/>
    <dgm:cxn modelId="{321FD726-531E-9D40-9F71-51C95A422733}" srcId="{15EF13D0-9DBD-FB47-A120-88B0543FAC32}" destId="{FD05D217-7DD7-AE45-A5D9-B9E0D3664B1C}" srcOrd="0" destOrd="0" parTransId="{325234D8-5F17-7A46-8B3A-5FD5A07A46F7}" sibTransId="{2A4B938D-34D3-E14B-8AE2-962EC29B0E34}"/>
    <dgm:cxn modelId="{A712A9F7-9E5F-524F-B5C3-C1F85D21B9D2}" srcId="{8691EFAB-6BEA-8E44-B440-CF5878660FB0}" destId="{2ECF3812-D51F-B641-9568-D44EC3C3D855}" srcOrd="0" destOrd="0" parTransId="{8A84A815-9704-A841-9636-EEC97CEEA3D6}" sibTransId="{1A9D4000-4C9F-2C45-A1E8-342BD1460AED}"/>
    <dgm:cxn modelId="{53D4A175-A4C1-D14B-99A6-BCBCE23336C8}" srcId="{15EF13D0-9DBD-FB47-A120-88B0543FAC32}" destId="{9F2F2A8A-9D78-2444-8516-99FA68ECD443}" srcOrd="1" destOrd="0" parTransId="{7641AE95-B355-FC44-AA7E-5A416F6F348E}" sibTransId="{579D9101-86DB-4844-98B3-27D24BAEB575}"/>
    <dgm:cxn modelId="{38A34684-56E1-8F46-B272-D144AA7E4EC2}" srcId="{06E96EF4-6443-5043-9072-55DB8408D888}" destId="{23B73564-B944-8249-8F0F-C89902BBFF8A}" srcOrd="2" destOrd="0" parTransId="{AFC1AEDF-72E8-6B47-8C7C-B4E79B116D86}" sibTransId="{CAC91952-8886-354F-B8BE-9DBA2CF46504}"/>
    <dgm:cxn modelId="{75F5B178-6D31-F844-82AB-7EF55A03434B}" srcId="{23B73564-B944-8249-8F0F-C89902BBFF8A}" destId="{AC5D015D-C5E3-F94C-933D-9ABBBEFE404C}" srcOrd="0" destOrd="0" parTransId="{16C403E8-99D0-584C-A874-1A1C92B1DB23}" sibTransId="{10E6D1D7-6CB6-BA4C-9293-AE12FE5AD3D5}"/>
    <dgm:cxn modelId="{4D948C1D-266C-9647-AA23-5DAE2927EC56}" type="presOf" srcId="{07CEDD33-907E-C64B-85BB-26175D1C51CA}" destId="{173DFD5C-916C-AA41-9E41-8A275982A220}" srcOrd="0" destOrd="2" presId="urn:microsoft.com/office/officeart/2005/8/layout/matrix3"/>
    <dgm:cxn modelId="{29CF7615-C644-E640-A402-1DE3F6C3CFB6}" srcId="{06E96EF4-6443-5043-9072-55DB8408D888}" destId="{15EF13D0-9DBD-FB47-A120-88B0543FAC32}" srcOrd="3" destOrd="0" parTransId="{3C7A6195-F2C8-8A45-9DD8-9F74AB7E5C8B}" sibTransId="{A38DAC5F-D952-8E4A-AFDD-89512ECAD295}"/>
    <dgm:cxn modelId="{1AF71DD3-DD42-DE46-A4B7-2DE6D3BE505F}" type="presOf" srcId="{FD05D217-7DD7-AE45-A5D9-B9E0D3664B1C}" destId="{84ABBC35-201D-4A4F-8C52-81C75A2A5554}" srcOrd="0" destOrd="1" presId="urn:microsoft.com/office/officeart/2005/8/layout/matrix3"/>
    <dgm:cxn modelId="{7F7B3C74-1CD2-BF45-8F58-3528858150F3}" type="presOf" srcId="{37467349-FE3D-9D42-8157-5FF684196C83}" destId="{EE480B06-770B-424C-8017-A339EBDBF982}" srcOrd="0" destOrd="2" presId="urn:microsoft.com/office/officeart/2005/8/layout/matrix3"/>
    <dgm:cxn modelId="{0805DF88-581F-E04A-B2E6-0CEF9AC37A52}" srcId="{CD03AC5B-451A-B247-8524-E37E975BA4EC}" destId="{6D991D48-2C73-7C4E-9F9C-92668F66F5C3}" srcOrd="0" destOrd="0" parTransId="{23F7ED4F-4775-6343-BDBE-8CA65CDEBACD}" sibTransId="{BA7269D5-EDB1-074C-B113-8305E3A32FA3}"/>
    <dgm:cxn modelId="{BA32A363-D9E1-DA49-986A-BBC1F8ACC24C}" type="presOf" srcId="{9F2F2A8A-9D78-2444-8516-99FA68ECD443}" destId="{84ABBC35-201D-4A4F-8C52-81C75A2A5554}" srcOrd="0" destOrd="2" presId="urn:microsoft.com/office/officeart/2005/8/layout/matrix3"/>
    <dgm:cxn modelId="{03173A28-D9F5-B64F-9B24-5E975C8A3401}" type="presOf" srcId="{6D991D48-2C73-7C4E-9F9C-92668F66F5C3}" destId="{173DFD5C-916C-AA41-9E41-8A275982A220}" srcOrd="0" destOrd="1" presId="urn:microsoft.com/office/officeart/2005/8/layout/matrix3"/>
    <dgm:cxn modelId="{1C7B0421-5CD2-F54B-8B3C-BEDF435E1E85}" type="presOf" srcId="{15EF13D0-9DBD-FB47-A120-88B0543FAC32}" destId="{84ABBC35-201D-4A4F-8C52-81C75A2A5554}" srcOrd="0" destOrd="0" presId="urn:microsoft.com/office/officeart/2005/8/layout/matrix3"/>
    <dgm:cxn modelId="{4E35D76C-6747-EB4E-90F5-133E0982146A}" type="presOf" srcId="{06E96EF4-6443-5043-9072-55DB8408D888}" destId="{65C457E8-2D63-A84F-8D55-453DF80919CA}" srcOrd="0" destOrd="0" presId="urn:microsoft.com/office/officeart/2005/8/layout/matrix3"/>
    <dgm:cxn modelId="{D12D26BF-F7E1-264D-9036-C5B30C6CCE70}" srcId="{CD03AC5B-451A-B247-8524-E37E975BA4EC}" destId="{07CEDD33-907E-C64B-85BB-26175D1C51CA}" srcOrd="1" destOrd="0" parTransId="{6EFE5450-9ABE-FF49-9899-36E62BDCC5E0}" sibTransId="{A3379A76-0BAB-A749-839C-DB1B2D951334}"/>
    <dgm:cxn modelId="{3589C6B9-D99A-A546-9037-62E2B00C46E9}" srcId="{06E96EF4-6443-5043-9072-55DB8408D888}" destId="{CD03AC5B-451A-B247-8524-E37E975BA4EC}" srcOrd="1" destOrd="0" parTransId="{407756E8-2F6F-B942-81E6-B6DFED77B259}" sibTransId="{AF1C312E-0C9A-AA4A-89E2-7E84692E7126}"/>
    <dgm:cxn modelId="{887F2635-8847-4F41-AFDB-5A4C54C62174}" type="presOf" srcId="{2ECF3812-D51F-B641-9568-D44EC3C3D855}" destId="{EE480B06-770B-424C-8017-A339EBDBF982}" srcOrd="0" destOrd="1" presId="urn:microsoft.com/office/officeart/2005/8/layout/matrix3"/>
    <dgm:cxn modelId="{F077CEFC-036A-3C41-85CC-25521059BC43}" type="presParOf" srcId="{65C457E8-2D63-A84F-8D55-453DF80919CA}" destId="{193CCAC6-3344-554A-99AC-4CB5BDFAE1E7}" srcOrd="0" destOrd="0" presId="urn:microsoft.com/office/officeart/2005/8/layout/matrix3"/>
    <dgm:cxn modelId="{06366E05-97B1-EC44-81BA-69CBBFA071A3}" type="presParOf" srcId="{65C457E8-2D63-A84F-8D55-453DF80919CA}" destId="{EE480B06-770B-424C-8017-A339EBDBF982}" srcOrd="1" destOrd="0" presId="urn:microsoft.com/office/officeart/2005/8/layout/matrix3"/>
    <dgm:cxn modelId="{6FA0C5C9-B70D-724A-B044-AFDEE01CE7A0}" type="presParOf" srcId="{65C457E8-2D63-A84F-8D55-453DF80919CA}" destId="{173DFD5C-916C-AA41-9E41-8A275982A220}" srcOrd="2" destOrd="0" presId="urn:microsoft.com/office/officeart/2005/8/layout/matrix3"/>
    <dgm:cxn modelId="{DE32D25E-8092-5D43-8FDD-AB6A5EB82D8D}" type="presParOf" srcId="{65C457E8-2D63-A84F-8D55-453DF80919CA}" destId="{3776AF8D-038A-DF47-9CE8-D698B1F71DA8}" srcOrd="3" destOrd="0" presId="urn:microsoft.com/office/officeart/2005/8/layout/matrix3"/>
    <dgm:cxn modelId="{EECE7C05-9A38-D54B-ADFE-90779AB70468}" type="presParOf" srcId="{65C457E8-2D63-A84F-8D55-453DF80919CA}" destId="{84ABBC35-201D-4A4F-8C52-81C75A2A5554}"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BD5748-F143-4D80-8BCD-70CEED1B61BD}" type="doc">
      <dgm:prSet loTypeId="urn:microsoft.com/office/officeart/2005/8/layout/chevron1" loCatId="process" qsTypeId="urn:microsoft.com/office/officeart/2005/8/quickstyle/simple1" qsCatId="simple" csTypeId="urn:microsoft.com/office/officeart/2005/8/colors/accent1_1" csCatId="accent1" phldr="1"/>
      <dgm:spPr/>
    </dgm:pt>
    <dgm:pt modelId="{8BF62F2E-04C7-4DB1-900F-895810845720}">
      <dgm:prSet phldrT="[Text]" custT="1"/>
      <dgm:spPr/>
      <dgm:t>
        <a:bodyPr/>
        <a:lstStyle/>
        <a:p>
          <a:r>
            <a:rPr lang="en-US" sz="1800" dirty="0" smtClean="0"/>
            <a:t>Developer</a:t>
          </a:r>
          <a:endParaRPr lang="en-US" sz="1800" dirty="0"/>
        </a:p>
      </dgm:t>
    </dgm:pt>
    <dgm:pt modelId="{35BAF883-8CD6-4199-B50A-631DCB2048E8}" type="parTrans" cxnId="{544D59AC-3D66-4276-8A51-B39F5B83078B}">
      <dgm:prSet/>
      <dgm:spPr/>
      <dgm:t>
        <a:bodyPr/>
        <a:lstStyle/>
        <a:p>
          <a:endParaRPr lang="en-US"/>
        </a:p>
      </dgm:t>
    </dgm:pt>
    <dgm:pt modelId="{04136032-E88F-4151-9C43-DA2059F0C0BB}" type="sibTrans" cxnId="{544D59AC-3D66-4276-8A51-B39F5B83078B}">
      <dgm:prSet/>
      <dgm:spPr/>
      <dgm:t>
        <a:bodyPr/>
        <a:lstStyle/>
        <a:p>
          <a:endParaRPr lang="en-US"/>
        </a:p>
      </dgm:t>
    </dgm:pt>
    <dgm:pt modelId="{CDA87A37-49B6-460F-BC7E-7071AC0B7089}">
      <dgm:prSet phldrT="[Text]"/>
      <dgm:spPr/>
      <dgm:t>
        <a:bodyPr/>
        <a:lstStyle/>
        <a:p>
          <a:r>
            <a:rPr lang="en-US" dirty="0" smtClean="0">
              <a:latin typeface="Arial" charset="0"/>
              <a:cs typeface="Calibri" charset="0"/>
            </a:rPr>
            <a:t>The level of engagement by the developer and/or applicant throughout the process impacts the level of acceptance.</a:t>
          </a:r>
          <a:endParaRPr lang="en-US" dirty="0"/>
        </a:p>
      </dgm:t>
    </dgm:pt>
    <dgm:pt modelId="{78C8BEC9-861D-4EE3-B1E6-925C31304A3B}" type="parTrans" cxnId="{899F7327-D209-4FC1-866B-7C7E125D594A}">
      <dgm:prSet/>
      <dgm:spPr/>
      <dgm:t>
        <a:bodyPr/>
        <a:lstStyle/>
        <a:p>
          <a:endParaRPr lang="en-US"/>
        </a:p>
      </dgm:t>
    </dgm:pt>
    <dgm:pt modelId="{B5512792-A571-497A-BB0E-D9486E51E9B5}" type="sibTrans" cxnId="{899F7327-D209-4FC1-866B-7C7E125D594A}">
      <dgm:prSet/>
      <dgm:spPr/>
      <dgm:t>
        <a:bodyPr/>
        <a:lstStyle/>
        <a:p>
          <a:endParaRPr lang="en-US"/>
        </a:p>
      </dgm:t>
    </dgm:pt>
    <dgm:pt modelId="{DA2E11B1-4772-4E52-BC7E-6662A80FBB8F}" type="pres">
      <dgm:prSet presAssocID="{00BD5748-F143-4D80-8BCD-70CEED1B61BD}" presName="Name0" presStyleCnt="0">
        <dgm:presLayoutVars>
          <dgm:dir/>
          <dgm:animLvl val="lvl"/>
          <dgm:resizeHandles val="exact"/>
        </dgm:presLayoutVars>
      </dgm:prSet>
      <dgm:spPr/>
    </dgm:pt>
    <dgm:pt modelId="{631929FF-F4FD-4262-9556-366C96C891FB}" type="pres">
      <dgm:prSet presAssocID="{8BF62F2E-04C7-4DB1-900F-895810845720}" presName="parTxOnly" presStyleLbl="node1" presStyleIdx="0" presStyleCnt="2">
        <dgm:presLayoutVars>
          <dgm:chMax val="0"/>
          <dgm:chPref val="0"/>
          <dgm:bulletEnabled val="1"/>
        </dgm:presLayoutVars>
      </dgm:prSet>
      <dgm:spPr/>
      <dgm:t>
        <a:bodyPr/>
        <a:lstStyle/>
        <a:p>
          <a:endParaRPr lang="en-US"/>
        </a:p>
      </dgm:t>
    </dgm:pt>
    <dgm:pt modelId="{3D181352-3524-4D63-A53E-19CDD21BB9C9}" type="pres">
      <dgm:prSet presAssocID="{04136032-E88F-4151-9C43-DA2059F0C0BB}" presName="parTxOnlySpace" presStyleCnt="0"/>
      <dgm:spPr/>
    </dgm:pt>
    <dgm:pt modelId="{3B41B704-EF27-4E76-B962-E265333C7D41}" type="pres">
      <dgm:prSet presAssocID="{CDA87A37-49B6-460F-BC7E-7071AC0B7089}" presName="parTxOnly" presStyleLbl="node1" presStyleIdx="1" presStyleCnt="2">
        <dgm:presLayoutVars>
          <dgm:chMax val="0"/>
          <dgm:chPref val="0"/>
          <dgm:bulletEnabled val="1"/>
        </dgm:presLayoutVars>
      </dgm:prSet>
      <dgm:spPr/>
      <dgm:t>
        <a:bodyPr/>
        <a:lstStyle/>
        <a:p>
          <a:endParaRPr lang="en-US"/>
        </a:p>
      </dgm:t>
    </dgm:pt>
  </dgm:ptLst>
  <dgm:cxnLst>
    <dgm:cxn modelId="{899F7327-D209-4FC1-866B-7C7E125D594A}" srcId="{00BD5748-F143-4D80-8BCD-70CEED1B61BD}" destId="{CDA87A37-49B6-460F-BC7E-7071AC0B7089}" srcOrd="1" destOrd="0" parTransId="{78C8BEC9-861D-4EE3-B1E6-925C31304A3B}" sibTransId="{B5512792-A571-497A-BB0E-D9486E51E9B5}"/>
    <dgm:cxn modelId="{544D59AC-3D66-4276-8A51-B39F5B83078B}" srcId="{00BD5748-F143-4D80-8BCD-70CEED1B61BD}" destId="{8BF62F2E-04C7-4DB1-900F-895810845720}" srcOrd="0" destOrd="0" parTransId="{35BAF883-8CD6-4199-B50A-631DCB2048E8}" sibTransId="{04136032-E88F-4151-9C43-DA2059F0C0BB}"/>
    <dgm:cxn modelId="{245BF39D-1C0B-C743-A045-1CC6D1ABC4A4}" type="presOf" srcId="{CDA87A37-49B6-460F-BC7E-7071AC0B7089}" destId="{3B41B704-EF27-4E76-B962-E265333C7D41}" srcOrd="0" destOrd="0" presId="urn:microsoft.com/office/officeart/2005/8/layout/chevron1"/>
    <dgm:cxn modelId="{BF85692B-3232-E245-82C5-5D74004A1D8D}" type="presOf" srcId="{00BD5748-F143-4D80-8BCD-70CEED1B61BD}" destId="{DA2E11B1-4772-4E52-BC7E-6662A80FBB8F}" srcOrd="0" destOrd="0" presId="urn:microsoft.com/office/officeart/2005/8/layout/chevron1"/>
    <dgm:cxn modelId="{7D886A10-A46F-9A46-AB0E-E4FA25F58DA5}" type="presOf" srcId="{8BF62F2E-04C7-4DB1-900F-895810845720}" destId="{631929FF-F4FD-4262-9556-366C96C891FB}" srcOrd="0" destOrd="0" presId="urn:microsoft.com/office/officeart/2005/8/layout/chevron1"/>
    <dgm:cxn modelId="{ED9E2451-4B43-8E46-AD52-95E8280AAC54}" type="presParOf" srcId="{DA2E11B1-4772-4E52-BC7E-6662A80FBB8F}" destId="{631929FF-F4FD-4262-9556-366C96C891FB}" srcOrd="0" destOrd="0" presId="urn:microsoft.com/office/officeart/2005/8/layout/chevron1"/>
    <dgm:cxn modelId="{7C5D4955-C40C-D344-B6BC-4530CC5D19B8}" type="presParOf" srcId="{DA2E11B1-4772-4E52-BC7E-6662A80FBB8F}" destId="{3D181352-3524-4D63-A53E-19CDD21BB9C9}" srcOrd="1" destOrd="0" presId="urn:microsoft.com/office/officeart/2005/8/layout/chevron1"/>
    <dgm:cxn modelId="{AF705A57-FD25-8142-81E7-899595C59B44}" type="presParOf" srcId="{DA2E11B1-4772-4E52-BC7E-6662A80FBB8F}" destId="{3B41B704-EF27-4E76-B962-E265333C7D41}"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BD5748-F143-4D80-8BCD-70CEED1B61BD}" type="doc">
      <dgm:prSet loTypeId="urn:microsoft.com/office/officeart/2005/8/layout/chevron1" loCatId="process" qsTypeId="urn:microsoft.com/office/officeart/2005/8/quickstyle/simple1" qsCatId="simple" csTypeId="urn:microsoft.com/office/officeart/2005/8/colors/accent2_1" csCatId="accent2" phldr="1"/>
      <dgm:spPr/>
    </dgm:pt>
    <dgm:pt modelId="{8BF62F2E-04C7-4DB1-900F-895810845720}">
      <dgm:prSet phldrT="[Text]" custT="1"/>
      <dgm:spPr/>
      <dgm:t>
        <a:bodyPr/>
        <a:lstStyle/>
        <a:p>
          <a:r>
            <a:rPr lang="en-US" sz="1800" dirty="0" smtClean="0"/>
            <a:t>Regulatory Review</a:t>
          </a:r>
          <a:endParaRPr lang="en-US" sz="1800" dirty="0"/>
        </a:p>
      </dgm:t>
    </dgm:pt>
    <dgm:pt modelId="{35BAF883-8CD6-4199-B50A-631DCB2048E8}" type="parTrans" cxnId="{544D59AC-3D66-4276-8A51-B39F5B83078B}">
      <dgm:prSet/>
      <dgm:spPr/>
      <dgm:t>
        <a:bodyPr/>
        <a:lstStyle/>
        <a:p>
          <a:endParaRPr lang="en-US"/>
        </a:p>
      </dgm:t>
    </dgm:pt>
    <dgm:pt modelId="{04136032-E88F-4151-9C43-DA2059F0C0BB}" type="sibTrans" cxnId="{544D59AC-3D66-4276-8A51-B39F5B83078B}">
      <dgm:prSet/>
      <dgm:spPr/>
      <dgm:t>
        <a:bodyPr/>
        <a:lstStyle/>
        <a:p>
          <a:endParaRPr lang="en-US"/>
        </a:p>
      </dgm:t>
    </dgm:pt>
    <dgm:pt modelId="{CDA87A37-49B6-460F-BC7E-7071AC0B7089}">
      <dgm:prSet phldrT="[Text]" custT="1"/>
      <dgm:spPr/>
      <dgm:t>
        <a:bodyPr/>
        <a:lstStyle/>
        <a:p>
          <a:r>
            <a:rPr lang="en-US" sz="1200" dirty="0" smtClean="0">
              <a:latin typeface="Arial" charset="0"/>
              <a:cs typeface="Calibri" charset="0"/>
            </a:rPr>
            <a:t>The perceived level of control to permit wind farms may impact the level of engagement by citizens</a:t>
          </a:r>
          <a:endParaRPr lang="en-US" sz="1200" dirty="0"/>
        </a:p>
      </dgm:t>
    </dgm:pt>
    <dgm:pt modelId="{78C8BEC9-861D-4EE3-B1E6-925C31304A3B}" type="parTrans" cxnId="{899F7327-D209-4FC1-866B-7C7E125D594A}">
      <dgm:prSet/>
      <dgm:spPr/>
      <dgm:t>
        <a:bodyPr/>
        <a:lstStyle/>
        <a:p>
          <a:endParaRPr lang="en-US"/>
        </a:p>
      </dgm:t>
    </dgm:pt>
    <dgm:pt modelId="{B5512792-A571-497A-BB0E-D9486E51E9B5}" type="sibTrans" cxnId="{899F7327-D209-4FC1-866B-7C7E125D594A}">
      <dgm:prSet/>
      <dgm:spPr/>
      <dgm:t>
        <a:bodyPr/>
        <a:lstStyle/>
        <a:p>
          <a:endParaRPr lang="en-US"/>
        </a:p>
      </dgm:t>
    </dgm:pt>
    <dgm:pt modelId="{DA2E11B1-4772-4E52-BC7E-6662A80FBB8F}" type="pres">
      <dgm:prSet presAssocID="{00BD5748-F143-4D80-8BCD-70CEED1B61BD}" presName="Name0" presStyleCnt="0">
        <dgm:presLayoutVars>
          <dgm:dir/>
          <dgm:animLvl val="lvl"/>
          <dgm:resizeHandles val="exact"/>
        </dgm:presLayoutVars>
      </dgm:prSet>
      <dgm:spPr/>
    </dgm:pt>
    <dgm:pt modelId="{631929FF-F4FD-4262-9556-366C96C891FB}" type="pres">
      <dgm:prSet presAssocID="{8BF62F2E-04C7-4DB1-900F-895810845720}" presName="parTxOnly" presStyleLbl="node1" presStyleIdx="0" presStyleCnt="2">
        <dgm:presLayoutVars>
          <dgm:chMax val="0"/>
          <dgm:chPref val="0"/>
          <dgm:bulletEnabled val="1"/>
        </dgm:presLayoutVars>
      </dgm:prSet>
      <dgm:spPr/>
      <dgm:t>
        <a:bodyPr/>
        <a:lstStyle/>
        <a:p>
          <a:endParaRPr lang="en-US"/>
        </a:p>
      </dgm:t>
    </dgm:pt>
    <dgm:pt modelId="{3D181352-3524-4D63-A53E-19CDD21BB9C9}" type="pres">
      <dgm:prSet presAssocID="{04136032-E88F-4151-9C43-DA2059F0C0BB}" presName="parTxOnlySpace" presStyleCnt="0"/>
      <dgm:spPr/>
    </dgm:pt>
    <dgm:pt modelId="{3B41B704-EF27-4E76-B962-E265333C7D41}" type="pres">
      <dgm:prSet presAssocID="{CDA87A37-49B6-460F-BC7E-7071AC0B7089}" presName="parTxOnly" presStyleLbl="node1" presStyleIdx="1" presStyleCnt="2">
        <dgm:presLayoutVars>
          <dgm:chMax val="0"/>
          <dgm:chPref val="0"/>
          <dgm:bulletEnabled val="1"/>
        </dgm:presLayoutVars>
      </dgm:prSet>
      <dgm:spPr/>
      <dgm:t>
        <a:bodyPr/>
        <a:lstStyle/>
        <a:p>
          <a:endParaRPr lang="en-US"/>
        </a:p>
      </dgm:t>
    </dgm:pt>
  </dgm:ptLst>
  <dgm:cxnLst>
    <dgm:cxn modelId="{A9CE7EFD-6335-8E48-9740-4DF4BDDF0039}" type="presOf" srcId="{CDA87A37-49B6-460F-BC7E-7071AC0B7089}" destId="{3B41B704-EF27-4E76-B962-E265333C7D41}" srcOrd="0" destOrd="0" presId="urn:microsoft.com/office/officeart/2005/8/layout/chevron1"/>
    <dgm:cxn modelId="{899F7327-D209-4FC1-866B-7C7E125D594A}" srcId="{00BD5748-F143-4D80-8BCD-70CEED1B61BD}" destId="{CDA87A37-49B6-460F-BC7E-7071AC0B7089}" srcOrd="1" destOrd="0" parTransId="{78C8BEC9-861D-4EE3-B1E6-925C31304A3B}" sibTransId="{B5512792-A571-497A-BB0E-D9486E51E9B5}"/>
    <dgm:cxn modelId="{544D59AC-3D66-4276-8A51-B39F5B83078B}" srcId="{00BD5748-F143-4D80-8BCD-70CEED1B61BD}" destId="{8BF62F2E-04C7-4DB1-900F-895810845720}" srcOrd="0" destOrd="0" parTransId="{35BAF883-8CD6-4199-B50A-631DCB2048E8}" sibTransId="{04136032-E88F-4151-9C43-DA2059F0C0BB}"/>
    <dgm:cxn modelId="{1CCB7726-C936-624B-B47B-FDFBF00DB786}" type="presOf" srcId="{00BD5748-F143-4D80-8BCD-70CEED1B61BD}" destId="{DA2E11B1-4772-4E52-BC7E-6662A80FBB8F}" srcOrd="0" destOrd="0" presId="urn:microsoft.com/office/officeart/2005/8/layout/chevron1"/>
    <dgm:cxn modelId="{4D39645E-F875-124F-BC22-D7F5C1FCF7DD}" type="presOf" srcId="{8BF62F2E-04C7-4DB1-900F-895810845720}" destId="{631929FF-F4FD-4262-9556-366C96C891FB}" srcOrd="0" destOrd="0" presId="urn:microsoft.com/office/officeart/2005/8/layout/chevron1"/>
    <dgm:cxn modelId="{56B1C1AB-8B83-3746-AEC6-E8B7251733EA}" type="presParOf" srcId="{DA2E11B1-4772-4E52-BC7E-6662A80FBB8F}" destId="{631929FF-F4FD-4262-9556-366C96C891FB}" srcOrd="0" destOrd="0" presId="urn:microsoft.com/office/officeart/2005/8/layout/chevron1"/>
    <dgm:cxn modelId="{86A004CC-20BF-2541-82C4-13AFAF8DE1CA}" type="presParOf" srcId="{DA2E11B1-4772-4E52-BC7E-6662A80FBB8F}" destId="{3D181352-3524-4D63-A53E-19CDD21BB9C9}" srcOrd="1" destOrd="0" presId="urn:microsoft.com/office/officeart/2005/8/layout/chevron1"/>
    <dgm:cxn modelId="{BA0E7F20-1662-D942-AEA7-55D2D4102F30}" type="presParOf" srcId="{DA2E11B1-4772-4E52-BC7E-6662A80FBB8F}" destId="{3B41B704-EF27-4E76-B962-E265333C7D41}" srcOrd="2"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BD5748-F143-4D80-8BCD-70CEED1B61BD}" type="doc">
      <dgm:prSet loTypeId="urn:microsoft.com/office/officeart/2005/8/layout/chevron1" loCatId="process" qsTypeId="urn:microsoft.com/office/officeart/2005/8/quickstyle/simple1" qsCatId="simple" csTypeId="urn:microsoft.com/office/officeart/2005/8/colors/accent4_1" csCatId="accent4" phldr="1"/>
      <dgm:spPr/>
    </dgm:pt>
    <dgm:pt modelId="{8BF62F2E-04C7-4DB1-900F-895810845720}">
      <dgm:prSet phldrT="[Text]" custT="1"/>
      <dgm:spPr/>
      <dgm:t>
        <a:bodyPr/>
        <a:lstStyle/>
        <a:p>
          <a:r>
            <a:rPr lang="en-US" sz="1800" dirty="0" smtClean="0"/>
            <a:t>Public Participation</a:t>
          </a:r>
          <a:endParaRPr lang="en-US" sz="1800" dirty="0"/>
        </a:p>
      </dgm:t>
    </dgm:pt>
    <dgm:pt modelId="{35BAF883-8CD6-4199-B50A-631DCB2048E8}" type="parTrans" cxnId="{544D59AC-3D66-4276-8A51-B39F5B83078B}">
      <dgm:prSet/>
      <dgm:spPr/>
      <dgm:t>
        <a:bodyPr/>
        <a:lstStyle/>
        <a:p>
          <a:endParaRPr lang="en-US"/>
        </a:p>
      </dgm:t>
    </dgm:pt>
    <dgm:pt modelId="{04136032-E88F-4151-9C43-DA2059F0C0BB}" type="sibTrans" cxnId="{544D59AC-3D66-4276-8A51-B39F5B83078B}">
      <dgm:prSet/>
      <dgm:spPr/>
      <dgm:t>
        <a:bodyPr/>
        <a:lstStyle/>
        <a:p>
          <a:endParaRPr lang="en-US"/>
        </a:p>
      </dgm:t>
    </dgm:pt>
    <dgm:pt modelId="{CDA87A37-49B6-460F-BC7E-7071AC0B7089}">
      <dgm:prSet phldrT="[Text]" custT="1"/>
      <dgm:spPr/>
      <dgm:t>
        <a:bodyPr/>
        <a:lstStyle/>
        <a:p>
          <a:r>
            <a:rPr lang="en-US" sz="1200" dirty="0" smtClean="0">
              <a:latin typeface="Arial" charset="0"/>
            </a:rPr>
            <a:t>Early awareness, knowledge, and conflict resolution about wind farms before applications are submitted and during the process is key</a:t>
          </a:r>
          <a:endParaRPr lang="en-US" sz="1200" dirty="0"/>
        </a:p>
      </dgm:t>
    </dgm:pt>
    <dgm:pt modelId="{78C8BEC9-861D-4EE3-B1E6-925C31304A3B}" type="parTrans" cxnId="{899F7327-D209-4FC1-866B-7C7E125D594A}">
      <dgm:prSet/>
      <dgm:spPr/>
      <dgm:t>
        <a:bodyPr/>
        <a:lstStyle/>
        <a:p>
          <a:endParaRPr lang="en-US"/>
        </a:p>
      </dgm:t>
    </dgm:pt>
    <dgm:pt modelId="{B5512792-A571-497A-BB0E-D9486E51E9B5}" type="sibTrans" cxnId="{899F7327-D209-4FC1-866B-7C7E125D594A}">
      <dgm:prSet/>
      <dgm:spPr/>
      <dgm:t>
        <a:bodyPr/>
        <a:lstStyle/>
        <a:p>
          <a:endParaRPr lang="en-US"/>
        </a:p>
      </dgm:t>
    </dgm:pt>
    <dgm:pt modelId="{DA2E11B1-4772-4E52-BC7E-6662A80FBB8F}" type="pres">
      <dgm:prSet presAssocID="{00BD5748-F143-4D80-8BCD-70CEED1B61BD}" presName="Name0" presStyleCnt="0">
        <dgm:presLayoutVars>
          <dgm:dir/>
          <dgm:animLvl val="lvl"/>
          <dgm:resizeHandles val="exact"/>
        </dgm:presLayoutVars>
      </dgm:prSet>
      <dgm:spPr/>
    </dgm:pt>
    <dgm:pt modelId="{631929FF-F4FD-4262-9556-366C96C891FB}" type="pres">
      <dgm:prSet presAssocID="{8BF62F2E-04C7-4DB1-900F-895810845720}" presName="parTxOnly" presStyleLbl="node1" presStyleIdx="0" presStyleCnt="2">
        <dgm:presLayoutVars>
          <dgm:chMax val="0"/>
          <dgm:chPref val="0"/>
          <dgm:bulletEnabled val="1"/>
        </dgm:presLayoutVars>
      </dgm:prSet>
      <dgm:spPr/>
      <dgm:t>
        <a:bodyPr/>
        <a:lstStyle/>
        <a:p>
          <a:endParaRPr lang="en-US"/>
        </a:p>
      </dgm:t>
    </dgm:pt>
    <dgm:pt modelId="{3D181352-3524-4D63-A53E-19CDD21BB9C9}" type="pres">
      <dgm:prSet presAssocID="{04136032-E88F-4151-9C43-DA2059F0C0BB}" presName="parTxOnlySpace" presStyleCnt="0"/>
      <dgm:spPr/>
    </dgm:pt>
    <dgm:pt modelId="{3B41B704-EF27-4E76-B962-E265333C7D41}" type="pres">
      <dgm:prSet presAssocID="{CDA87A37-49B6-460F-BC7E-7071AC0B7089}" presName="parTxOnly" presStyleLbl="node1" presStyleIdx="1" presStyleCnt="2">
        <dgm:presLayoutVars>
          <dgm:chMax val="0"/>
          <dgm:chPref val="0"/>
          <dgm:bulletEnabled val="1"/>
        </dgm:presLayoutVars>
      </dgm:prSet>
      <dgm:spPr/>
      <dgm:t>
        <a:bodyPr/>
        <a:lstStyle/>
        <a:p>
          <a:endParaRPr lang="en-US"/>
        </a:p>
      </dgm:t>
    </dgm:pt>
  </dgm:ptLst>
  <dgm:cxnLst>
    <dgm:cxn modelId="{7973A800-9FD7-8B4C-90B4-2472758064C1}" type="presOf" srcId="{8BF62F2E-04C7-4DB1-900F-895810845720}" destId="{631929FF-F4FD-4262-9556-366C96C891FB}" srcOrd="0" destOrd="0" presId="urn:microsoft.com/office/officeart/2005/8/layout/chevron1"/>
    <dgm:cxn modelId="{899F7327-D209-4FC1-866B-7C7E125D594A}" srcId="{00BD5748-F143-4D80-8BCD-70CEED1B61BD}" destId="{CDA87A37-49B6-460F-BC7E-7071AC0B7089}" srcOrd="1" destOrd="0" parTransId="{78C8BEC9-861D-4EE3-B1E6-925C31304A3B}" sibTransId="{B5512792-A571-497A-BB0E-D9486E51E9B5}"/>
    <dgm:cxn modelId="{544D59AC-3D66-4276-8A51-B39F5B83078B}" srcId="{00BD5748-F143-4D80-8BCD-70CEED1B61BD}" destId="{8BF62F2E-04C7-4DB1-900F-895810845720}" srcOrd="0" destOrd="0" parTransId="{35BAF883-8CD6-4199-B50A-631DCB2048E8}" sibTransId="{04136032-E88F-4151-9C43-DA2059F0C0BB}"/>
    <dgm:cxn modelId="{A4D99118-752F-1A49-A12A-984014421ECF}" type="presOf" srcId="{CDA87A37-49B6-460F-BC7E-7071AC0B7089}" destId="{3B41B704-EF27-4E76-B962-E265333C7D41}" srcOrd="0" destOrd="0" presId="urn:microsoft.com/office/officeart/2005/8/layout/chevron1"/>
    <dgm:cxn modelId="{8A61143F-55EC-3A49-9600-DE01F019E56B}" type="presOf" srcId="{00BD5748-F143-4D80-8BCD-70CEED1B61BD}" destId="{DA2E11B1-4772-4E52-BC7E-6662A80FBB8F}" srcOrd="0" destOrd="0" presId="urn:microsoft.com/office/officeart/2005/8/layout/chevron1"/>
    <dgm:cxn modelId="{AD2460B6-EA4B-B64D-B8EC-1B0CE671F208}" type="presParOf" srcId="{DA2E11B1-4772-4E52-BC7E-6662A80FBB8F}" destId="{631929FF-F4FD-4262-9556-366C96C891FB}" srcOrd="0" destOrd="0" presId="urn:microsoft.com/office/officeart/2005/8/layout/chevron1"/>
    <dgm:cxn modelId="{AC9C6AF6-D6F3-7341-8EF6-66F744D26579}" type="presParOf" srcId="{DA2E11B1-4772-4E52-BC7E-6662A80FBB8F}" destId="{3D181352-3524-4D63-A53E-19CDD21BB9C9}" srcOrd="1" destOrd="0" presId="urn:microsoft.com/office/officeart/2005/8/layout/chevron1"/>
    <dgm:cxn modelId="{30F0CAC2-2FCB-B242-A665-6F14CC1914EE}" type="presParOf" srcId="{DA2E11B1-4772-4E52-BC7E-6662A80FBB8F}" destId="{3B41B704-EF27-4E76-B962-E265333C7D41}" srcOrd="2"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15802E-993E-4B50-957B-40F4CB842BAC}" type="datetimeFigureOut">
              <a:rPr lang="en-US" smtClean="0"/>
              <a:t>8/22/2016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E616C2-EB18-4E1D-8690-B2DCD5A8A337}" type="slidenum">
              <a:rPr lang="en-US" smtClean="0"/>
              <a:t>‹#›</a:t>
            </a:fld>
            <a:endParaRPr lang="en-US"/>
          </a:p>
        </p:txBody>
      </p:sp>
    </p:spTree>
    <p:extLst>
      <p:ext uri="{BB962C8B-B14F-4D97-AF65-F5344CB8AC3E}">
        <p14:creationId xmlns:p14="http://schemas.microsoft.com/office/powerpoint/2010/main" val="3516694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Presenter Notes:  </a:t>
            </a:r>
            <a:r>
              <a:rPr lang="en-US" sz="1200" b="0" kern="1200" dirty="0" smtClean="0">
                <a:solidFill>
                  <a:schemeClr val="tx1"/>
                </a:solidFill>
                <a:effectLst/>
                <a:latin typeface="+mn-lt"/>
                <a:ea typeface="+mn-ea"/>
                <a:cs typeface="+mn-cs"/>
              </a:rPr>
              <a:t>T</a:t>
            </a:r>
            <a:r>
              <a:rPr lang="en-US" dirty="0" smtClean="0"/>
              <a:t>he</a:t>
            </a:r>
            <a:r>
              <a:rPr lang="en-US" b="0" baseline="0" dirty="0" smtClean="0"/>
              <a:t> </a:t>
            </a:r>
            <a:r>
              <a:rPr lang="en-US" sz="1200" kern="1200" dirty="0" smtClean="0">
                <a:solidFill>
                  <a:schemeClr val="tx1"/>
                </a:solidFill>
                <a:effectLst/>
                <a:latin typeface="+mn-lt"/>
                <a:ea typeface="+mn-ea"/>
                <a:cs typeface="+mn-cs"/>
              </a:rPr>
              <a:t>2012 Public and Land-Grant Conference on Energy Challenge</a:t>
            </a:r>
            <a:r>
              <a:rPr lang="en-US" sz="1200" kern="1200" baseline="0" dirty="0" smtClean="0">
                <a:solidFill>
                  <a:schemeClr val="tx1"/>
                </a:solidFill>
                <a:effectLst/>
                <a:latin typeface="+mn-lt"/>
                <a:ea typeface="+mn-ea"/>
                <a:cs typeface="+mn-cs"/>
              </a:rPr>
              <a:t>s conference proceedings</a:t>
            </a:r>
            <a:r>
              <a:rPr lang="en-US" sz="1200" kern="1200" dirty="0" smtClean="0">
                <a:solidFill>
                  <a:schemeClr val="tx1"/>
                </a:solidFill>
                <a:effectLst/>
                <a:latin typeface="+mn-lt"/>
                <a:ea typeface="+mn-ea"/>
                <a:cs typeface="+mn-cs"/>
              </a:rPr>
              <a:t> reads, “Turn a switch …..and turn on what may be the most important problem facing humanity.  At a minimum, by mid-century, we need to find some way of generating an incredible amount of energy, ……10 terawatts....</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for worldwide prosperity,…..we must do this in a environmentally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sustained fashion and it has to be cheap  </a:t>
            </a:r>
            <a:endParaRPr lang="en-US" dirty="0"/>
          </a:p>
        </p:txBody>
      </p:sp>
      <p:sp>
        <p:nvSpPr>
          <p:cNvPr id="4" name="Slide Number Placeholder 3"/>
          <p:cNvSpPr>
            <a:spLocks noGrp="1"/>
          </p:cNvSpPr>
          <p:nvPr>
            <p:ph type="sldNum" sz="quarter" idx="10"/>
          </p:nvPr>
        </p:nvSpPr>
        <p:spPr/>
        <p:txBody>
          <a:bodyPr/>
          <a:lstStyle/>
          <a:p>
            <a:fld id="{6275B859-D775-6245-A319-E489DF1517BB}"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348868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082"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effectLst/>
                <a:latin typeface="+mn-lt"/>
                <a:ea typeface="+mn-ea"/>
                <a:cs typeface="+mn-cs"/>
              </a:rPr>
              <a:t>Presenter Notes:</a:t>
            </a:r>
            <a:r>
              <a:rPr lang="en-US" sz="1200" b="0" kern="1200" baseline="0" dirty="0" smtClean="0">
                <a:solidFill>
                  <a:schemeClr val="tx1"/>
                </a:solidFill>
                <a:effectLst/>
                <a:latin typeface="+mn-lt"/>
                <a:ea typeface="+mn-ea"/>
                <a:cs typeface="+mn-cs"/>
              </a:rPr>
              <a:t>  </a:t>
            </a:r>
            <a:r>
              <a:rPr lang="en-US" sz="1200" u="none" kern="1200" baseline="0" dirty="0" smtClean="0">
                <a:solidFill>
                  <a:schemeClr val="tx1"/>
                </a:solidFill>
                <a:latin typeface="+mn-lt"/>
                <a:ea typeface="+mn-ea"/>
                <a:cs typeface="+mn-cs"/>
              </a:rPr>
              <a:t>Early development of wind farms in the U.S. aligned with high wind resource states in the great plains such as Minnesota, Wyoming, Colorado, Nebraska, Kansas, New Mexico, and Texas.   </a:t>
            </a:r>
            <a:r>
              <a:rPr lang="en-US" sz="2000" dirty="0" smtClean="0">
                <a:latin typeface="Tahoma" charset="0"/>
                <a:cs typeface="Arial" charset="0"/>
              </a:rPr>
              <a:t>Proper siting in windy locations, away from large obstructions, enhances a wind turbine's performance. </a:t>
            </a:r>
            <a:r>
              <a:rPr lang="en-US" sz="2000" baseline="0" dirty="0" smtClean="0">
                <a:latin typeface="Tahoma" charset="0"/>
                <a:cs typeface="Arial" charset="0"/>
              </a:rPr>
              <a:t>  </a:t>
            </a:r>
            <a:r>
              <a:rPr lang="en-US" dirty="0" smtClean="0">
                <a:solidFill>
                  <a:srgbClr val="000000"/>
                </a:solidFill>
              </a:rPr>
              <a:t>In general, annual average wind speeds of 5 meters per second (11 miles per hour) are required for grid-connected applications. </a:t>
            </a:r>
            <a:r>
              <a:rPr lang="en-US" baseline="0" dirty="0" smtClean="0">
                <a:solidFill>
                  <a:srgbClr val="000000"/>
                </a:solidFill>
              </a:rPr>
              <a:t> </a:t>
            </a:r>
          </a:p>
          <a:p>
            <a:pPr marL="0" marR="0" lvl="1" indent="0" algn="l" defTabSz="457082" rtl="0" eaLnBrk="1" fontAlgn="auto" latinLnBrk="0" hangingPunct="1">
              <a:lnSpc>
                <a:spcPct val="100000"/>
              </a:lnSpc>
              <a:spcBef>
                <a:spcPts val="0"/>
              </a:spcBef>
              <a:spcAft>
                <a:spcPts val="0"/>
              </a:spcAft>
              <a:buClrTx/>
              <a:buSzTx/>
              <a:buFontTx/>
              <a:buNone/>
              <a:tabLst/>
              <a:defRPr/>
            </a:pPr>
            <a:endParaRPr lang="en-US" baseline="0" dirty="0" smtClean="0">
              <a:solidFill>
                <a:srgbClr val="000000"/>
              </a:solidFill>
            </a:endParaRPr>
          </a:p>
          <a:p>
            <a:pPr marL="0" marR="0" lvl="1" indent="0" algn="l" defTabSz="457082" rtl="0" eaLnBrk="1" fontAlgn="auto" latinLnBrk="0" hangingPunct="1">
              <a:lnSpc>
                <a:spcPct val="100000"/>
              </a:lnSpc>
              <a:spcBef>
                <a:spcPts val="0"/>
              </a:spcBef>
              <a:spcAft>
                <a:spcPts val="0"/>
              </a:spcAft>
              <a:buClrTx/>
              <a:buSzTx/>
              <a:buFontTx/>
              <a:buNone/>
              <a:tabLst/>
              <a:defRPr/>
            </a:pPr>
            <a:r>
              <a:rPr lang="en-US" dirty="0" smtClean="0"/>
              <a:t>To</a:t>
            </a:r>
            <a:r>
              <a:rPr lang="en-US" baseline="0" dirty="0" smtClean="0"/>
              <a:t> demonstrate the influence of policy, compare wind resource, RPS, and installed capacity in West Virginia and Pennsylvania to Arkansas.</a:t>
            </a:r>
          </a:p>
          <a:p>
            <a:pPr marL="0" marR="0" lvl="1" indent="0" algn="l" defTabSz="457082" rtl="0" eaLnBrk="1" fontAlgn="auto" latinLnBrk="0" hangingPunct="1">
              <a:lnSpc>
                <a:spcPct val="100000"/>
              </a:lnSpc>
              <a:spcBef>
                <a:spcPts val="0"/>
              </a:spcBef>
              <a:spcAft>
                <a:spcPts val="0"/>
              </a:spcAft>
              <a:buClrTx/>
              <a:buSzTx/>
              <a:buFontTx/>
              <a:buNone/>
              <a:tabLst/>
              <a:defRPr/>
            </a:pP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DAD96C5-73E1-E843-A69D-B82A17A8F2B2}" type="slidenum">
              <a:rPr lang="en-US" smtClean="0"/>
              <a:t>10</a:t>
            </a:fld>
            <a:endParaRPr lang="en-US"/>
          </a:p>
        </p:txBody>
      </p:sp>
    </p:spTree>
    <p:extLst>
      <p:ext uri="{BB962C8B-B14F-4D97-AF65-F5344CB8AC3E}">
        <p14:creationId xmlns:p14="http://schemas.microsoft.com/office/powerpoint/2010/main" val="906843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082"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Presenter Notes:  </a:t>
            </a:r>
            <a:r>
              <a:rPr lang="en-US" dirty="0" smtClean="0"/>
              <a:t>Diverse geographic</a:t>
            </a:r>
            <a:r>
              <a:rPr lang="en-US" baseline="0" dirty="0" smtClean="0"/>
              <a:t> mix of wind installations.   </a:t>
            </a:r>
            <a:r>
              <a:rPr lang="en-US" dirty="0" smtClean="0"/>
              <a:t>As we pointed</a:t>
            </a:r>
            <a:r>
              <a:rPr lang="en-US" baseline="0" dirty="0" smtClean="0"/>
              <a:t> out earlier Arkansas had the greatest wind resource, but has no RPS, compared to Pennsylvania and West Virginia which do not have as good of a wind resource but had a RPS in place.     </a:t>
            </a:r>
            <a:endParaRPr lang="en-US" dirty="0" smtClean="0"/>
          </a:p>
          <a:p>
            <a:endParaRPr lang="en-US" dirty="0"/>
          </a:p>
        </p:txBody>
      </p:sp>
      <p:sp>
        <p:nvSpPr>
          <p:cNvPr id="4" name="Slide Number Placeholder 3"/>
          <p:cNvSpPr>
            <a:spLocks noGrp="1"/>
          </p:cNvSpPr>
          <p:nvPr>
            <p:ph type="sldNum" sz="quarter" idx="10"/>
          </p:nvPr>
        </p:nvSpPr>
        <p:spPr/>
        <p:txBody>
          <a:bodyPr/>
          <a:lstStyle/>
          <a:p>
            <a:fld id="{6DAD96C5-73E1-E843-A69D-B82A17A8F2B2}" type="slidenum">
              <a:rPr lang="en-US" smtClean="0"/>
              <a:t>11</a:t>
            </a:fld>
            <a:endParaRPr lang="en-US"/>
          </a:p>
        </p:txBody>
      </p:sp>
    </p:spTree>
    <p:extLst>
      <p:ext uri="{BB962C8B-B14F-4D97-AF65-F5344CB8AC3E}">
        <p14:creationId xmlns:p14="http://schemas.microsoft.com/office/powerpoint/2010/main" val="979028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082"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Presenter Notes:  </a:t>
            </a:r>
            <a:r>
              <a:rPr lang="en-US" dirty="0" smtClean="0"/>
              <a:t>29 states have RPS Mandates and 8 states</a:t>
            </a:r>
            <a:r>
              <a:rPr lang="en-US" baseline="0" dirty="0" smtClean="0"/>
              <a:t> have RPS Goals.  </a:t>
            </a:r>
            <a:r>
              <a:rPr lang="en-US" dirty="0" smtClean="0"/>
              <a:t>Once again please take note of </a:t>
            </a:r>
            <a:r>
              <a:rPr lang="en-US" baseline="0" dirty="0" smtClean="0"/>
              <a:t>the influence of policy by comparing wind resource, renewable portfolio standards, and installed capacity in West Virginia and Pennsylvania to Arkansas. </a:t>
            </a:r>
            <a:endParaRPr lang="en-US" dirty="0"/>
          </a:p>
        </p:txBody>
      </p:sp>
      <p:sp>
        <p:nvSpPr>
          <p:cNvPr id="4" name="Slide Number Placeholder 3"/>
          <p:cNvSpPr>
            <a:spLocks noGrp="1"/>
          </p:cNvSpPr>
          <p:nvPr>
            <p:ph type="sldNum" sz="quarter" idx="10"/>
          </p:nvPr>
        </p:nvSpPr>
        <p:spPr/>
        <p:txBody>
          <a:bodyPr/>
          <a:lstStyle/>
          <a:p>
            <a:fld id="{6DAD96C5-73E1-E843-A69D-B82A17A8F2B2}" type="slidenum">
              <a:rPr lang="en-US" smtClean="0"/>
              <a:t>12</a:t>
            </a:fld>
            <a:endParaRPr lang="en-US"/>
          </a:p>
        </p:txBody>
      </p:sp>
    </p:spTree>
    <p:extLst>
      <p:ext uri="{BB962C8B-B14F-4D97-AF65-F5344CB8AC3E}">
        <p14:creationId xmlns:p14="http://schemas.microsoft.com/office/powerpoint/2010/main" val="2882585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Iowa, Minnesota,</a:t>
            </a:r>
            <a:r>
              <a:rPr lang="en-US" baseline="0" dirty="0" smtClean="0"/>
              <a:t> and to some extent Illinois were early adopters leading the development of wind farms in the north central region.  Now reflecting on the wind resource map you will recall all three states have a strong wind resource.  The rest of the region started to see some significant investment around 2006 and 2007.    </a:t>
            </a:r>
          </a:p>
          <a:p>
            <a:endParaRPr lang="en-US" baseline="0" dirty="0" smtClean="0"/>
          </a:p>
          <a:p>
            <a:r>
              <a:rPr lang="en-US" baseline="0" dirty="0" smtClean="0"/>
              <a:t>To once again restate the influence of policy on development, in 2006 three of the NCRCRD states had some type of RPS compared to 9 states in 2008.   </a:t>
            </a:r>
            <a:endParaRPr lang="en-US" dirty="0"/>
          </a:p>
        </p:txBody>
      </p:sp>
      <p:sp>
        <p:nvSpPr>
          <p:cNvPr id="4" name="Slide Number Placeholder 3"/>
          <p:cNvSpPr>
            <a:spLocks noGrp="1"/>
          </p:cNvSpPr>
          <p:nvPr>
            <p:ph type="sldNum" sz="quarter" idx="10"/>
          </p:nvPr>
        </p:nvSpPr>
        <p:spPr/>
        <p:txBody>
          <a:bodyPr/>
          <a:lstStyle/>
          <a:p>
            <a:fld id="{08E616C2-EB18-4E1D-8690-B2DCD5A8A337}" type="slidenum">
              <a:rPr lang="en-US" smtClean="0"/>
              <a:t>13</a:t>
            </a:fld>
            <a:endParaRPr lang="en-US"/>
          </a:p>
        </p:txBody>
      </p:sp>
    </p:spTree>
    <p:extLst>
      <p:ext uri="{BB962C8B-B14F-4D97-AF65-F5344CB8AC3E}">
        <p14:creationId xmlns:p14="http://schemas.microsoft.com/office/powerpoint/2010/main" val="2577239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082"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Presenter Notes</a:t>
            </a:r>
            <a:r>
              <a:rPr lang="en-US" sz="1200" b="0" kern="1200" dirty="0" smtClean="0">
                <a:solidFill>
                  <a:schemeClr val="tx1"/>
                </a:solidFill>
                <a:effectLst/>
                <a:latin typeface="+mn-lt"/>
                <a:ea typeface="+mn-ea"/>
                <a:cs typeface="+mn-cs"/>
              </a:rPr>
              <a:t>:  Here are the</a:t>
            </a:r>
            <a:r>
              <a:rPr lang="en-US" sz="1200" b="0"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Arial" charset="0"/>
                <a:ea typeface="+mn-ea"/>
                <a:cs typeface="Calibri" charset="0"/>
              </a:rPr>
              <a:t>c</a:t>
            </a:r>
            <a:r>
              <a:rPr lang="en-US" sz="1200" b="0" dirty="0" smtClean="0">
                <a:latin typeface="Arial" charset="0"/>
                <a:cs typeface="Calibri" charset="0"/>
              </a:rPr>
              <a:t>ritical </a:t>
            </a:r>
            <a:r>
              <a:rPr lang="en-US" sz="1200" dirty="0" smtClean="0">
                <a:latin typeface="Arial" charset="0"/>
                <a:cs typeface="Calibri" charset="0"/>
              </a:rPr>
              <a:t>steps in wind the development process:</a:t>
            </a:r>
          </a:p>
          <a:p>
            <a:pPr marL="0" marR="0" indent="0" algn="l" defTabSz="457082" rtl="0" eaLnBrk="1" fontAlgn="auto" latinLnBrk="0" hangingPunct="1">
              <a:lnSpc>
                <a:spcPct val="100000"/>
              </a:lnSpc>
              <a:spcBef>
                <a:spcPts val="0"/>
              </a:spcBef>
              <a:spcAft>
                <a:spcPts val="0"/>
              </a:spcAft>
              <a:buClrTx/>
              <a:buSzTx/>
              <a:buFontTx/>
              <a:buNone/>
              <a:tabLst/>
              <a:defRPr/>
            </a:pPr>
            <a:endParaRPr lang="en-US" sz="1200" dirty="0" smtClean="0">
              <a:latin typeface="Arial" charset="0"/>
              <a:cs typeface="Calibri" charset="0"/>
            </a:endParaRPr>
          </a:p>
          <a:p>
            <a:pPr marL="457200" indent="-457200">
              <a:lnSpc>
                <a:spcPct val="110000"/>
              </a:lnSpc>
              <a:spcBef>
                <a:spcPts val="0"/>
              </a:spcBef>
              <a:spcAft>
                <a:spcPts val="0"/>
              </a:spcAft>
              <a:buFont typeface="+mj-lt"/>
              <a:buAutoNum type="arabicPeriod"/>
            </a:pPr>
            <a:r>
              <a:rPr lang="en-US" sz="1200" dirty="0" smtClean="0"/>
              <a:t>Understand the Wind Resource</a:t>
            </a:r>
          </a:p>
          <a:p>
            <a:pPr marL="457200" indent="-457200">
              <a:lnSpc>
                <a:spcPct val="110000"/>
              </a:lnSpc>
              <a:spcBef>
                <a:spcPts val="0"/>
              </a:spcBef>
              <a:spcAft>
                <a:spcPts val="0"/>
              </a:spcAft>
              <a:buFont typeface="+mj-lt"/>
              <a:buAutoNum type="arabicPeriod"/>
            </a:pPr>
            <a:r>
              <a:rPr lang="en-US" sz="1200" dirty="0" smtClean="0"/>
              <a:t>Determine Proximity to transmission</a:t>
            </a:r>
          </a:p>
          <a:p>
            <a:pPr marL="457200" indent="-457200">
              <a:lnSpc>
                <a:spcPct val="110000"/>
              </a:lnSpc>
              <a:spcBef>
                <a:spcPts val="0"/>
              </a:spcBef>
              <a:spcAft>
                <a:spcPts val="0"/>
              </a:spcAft>
              <a:buFont typeface="+mj-lt"/>
              <a:buAutoNum type="arabicPeriod"/>
            </a:pPr>
            <a:r>
              <a:rPr lang="en-US" sz="1200" dirty="0" smtClean="0"/>
              <a:t>Secure Access to Land</a:t>
            </a:r>
          </a:p>
          <a:p>
            <a:pPr marL="457200" indent="-457200">
              <a:lnSpc>
                <a:spcPct val="110000"/>
              </a:lnSpc>
              <a:spcBef>
                <a:spcPts val="0"/>
              </a:spcBef>
              <a:spcAft>
                <a:spcPts val="0"/>
              </a:spcAft>
              <a:buFont typeface="+mj-lt"/>
              <a:buAutoNum type="arabicPeriod"/>
            </a:pPr>
            <a:r>
              <a:rPr lang="en-US" sz="1200" dirty="0" smtClean="0"/>
              <a:t>Establish Access to Capital</a:t>
            </a:r>
          </a:p>
          <a:p>
            <a:pPr marL="457200" indent="-457200">
              <a:lnSpc>
                <a:spcPct val="110000"/>
              </a:lnSpc>
              <a:spcBef>
                <a:spcPts val="0"/>
              </a:spcBef>
              <a:spcAft>
                <a:spcPts val="0"/>
              </a:spcAft>
              <a:buFont typeface="+mj-lt"/>
              <a:buAutoNum type="arabicPeriod"/>
            </a:pPr>
            <a:r>
              <a:rPr lang="en-US" sz="1200" dirty="0" smtClean="0"/>
              <a:t>Identify a Power Purchaser</a:t>
            </a:r>
          </a:p>
          <a:p>
            <a:pPr marL="457200" indent="-457200">
              <a:lnSpc>
                <a:spcPct val="110000"/>
              </a:lnSpc>
              <a:spcBef>
                <a:spcPts val="0"/>
              </a:spcBef>
              <a:spcAft>
                <a:spcPts val="0"/>
              </a:spcAft>
              <a:buFont typeface="+mj-lt"/>
              <a:buAutoNum type="arabicPeriod"/>
            </a:pPr>
            <a:r>
              <a:rPr lang="en-US" sz="1200" dirty="0" smtClean="0"/>
              <a:t>Design Site in Context of Local Landscape</a:t>
            </a:r>
          </a:p>
          <a:p>
            <a:pPr marL="457200" indent="-457200">
              <a:lnSpc>
                <a:spcPct val="110000"/>
              </a:lnSpc>
              <a:spcBef>
                <a:spcPts val="0"/>
              </a:spcBef>
              <a:spcAft>
                <a:spcPts val="0"/>
              </a:spcAft>
              <a:buFont typeface="+mj-lt"/>
              <a:buAutoNum type="arabicPeriod"/>
            </a:pPr>
            <a:r>
              <a:rPr lang="en-US" sz="1200" dirty="0" smtClean="0"/>
              <a:t>Procure Equipment that is Best Suited to the Regional Economic Realities</a:t>
            </a:r>
          </a:p>
          <a:p>
            <a:pPr marL="457200" indent="-457200">
              <a:lnSpc>
                <a:spcPct val="110000"/>
              </a:lnSpc>
              <a:spcBef>
                <a:spcPts val="0"/>
              </a:spcBef>
              <a:spcAft>
                <a:spcPts val="0"/>
              </a:spcAft>
              <a:buFont typeface="+mj-lt"/>
              <a:buAutoNum type="arabicPeriod"/>
            </a:pPr>
            <a:r>
              <a:rPr lang="en-US" sz="1200" dirty="0" smtClean="0"/>
              <a:t>Obtain Planning and Zoning Approval</a:t>
            </a:r>
          </a:p>
          <a:p>
            <a:pPr marL="457200" indent="-457200">
              <a:lnSpc>
                <a:spcPct val="110000"/>
              </a:lnSpc>
              <a:spcBef>
                <a:spcPts val="0"/>
              </a:spcBef>
              <a:spcAft>
                <a:spcPts val="0"/>
              </a:spcAft>
              <a:buFont typeface="+mj-lt"/>
              <a:buAutoNum type="arabicPeriod"/>
            </a:pPr>
            <a:r>
              <a:rPr lang="en-US" sz="1200" dirty="0" smtClean="0"/>
              <a:t>Establish Contracts with Engineering Firms, Developers, and Turbine Manufacturers</a:t>
            </a:r>
          </a:p>
          <a:p>
            <a:pPr marL="457200" indent="-457200">
              <a:lnSpc>
                <a:spcPct val="110000"/>
              </a:lnSpc>
              <a:spcBef>
                <a:spcPts val="0"/>
              </a:spcBef>
              <a:spcAft>
                <a:spcPts val="0"/>
              </a:spcAft>
              <a:buFont typeface="+mj-lt"/>
              <a:buAutoNum type="arabicPeriod"/>
            </a:pPr>
            <a:r>
              <a:rPr lang="en-US" sz="1200" dirty="0" smtClean="0"/>
              <a:t>Secure Operations and Maintenance</a:t>
            </a:r>
          </a:p>
          <a:p>
            <a:pPr marL="0" marR="0" indent="0" algn="l" defTabSz="45708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082" rtl="0" eaLnBrk="1" fontAlgn="auto" latinLnBrk="0" hangingPunct="1">
              <a:lnSpc>
                <a:spcPct val="100000"/>
              </a:lnSpc>
              <a:spcBef>
                <a:spcPts val="0"/>
              </a:spcBef>
              <a:spcAft>
                <a:spcPts val="0"/>
              </a:spcAft>
              <a:buClrTx/>
              <a:buSzTx/>
              <a:buFontTx/>
              <a:buNone/>
              <a:tabLst/>
              <a:defRPr/>
            </a:pPr>
            <a:r>
              <a:rPr lang="en-US" dirty="0" smtClean="0"/>
              <a:t>While every project will a little different, but</a:t>
            </a:r>
            <a:r>
              <a:rPr lang="en-US" baseline="0" dirty="0" smtClean="0"/>
              <a:t> in general will follow this process.  The critical thing to consider as an Extension Educator is the timing. It is important to understand if wind has potential in your community and then to listen for signs of landowners being contacted.  Wind development is a long term process often taking 5 to 6 years. </a:t>
            </a:r>
          </a:p>
          <a:p>
            <a:pPr marL="0" marR="0" indent="0" algn="l" defTabSz="457082" rtl="0" eaLnBrk="1" fontAlgn="auto" latinLnBrk="0" hangingPunct="1">
              <a:lnSpc>
                <a:spcPct val="100000"/>
              </a:lnSpc>
              <a:spcBef>
                <a:spcPts val="0"/>
              </a:spcBef>
              <a:spcAft>
                <a:spcPts val="0"/>
              </a:spcAft>
              <a:buClrTx/>
              <a:buSzTx/>
              <a:buFontTx/>
              <a:buNone/>
              <a:tabLst/>
              <a:defRPr/>
            </a:pPr>
            <a:endParaRPr lang="en-US" sz="1200" u="none" kern="1200" baseline="0" dirty="0" smtClean="0">
              <a:solidFill>
                <a:schemeClr val="tx1"/>
              </a:solidFill>
              <a:latin typeface="+mn-lt"/>
              <a:ea typeface="+mn-ea"/>
              <a:cs typeface="+mn-cs"/>
            </a:endParaRPr>
          </a:p>
          <a:p>
            <a:pPr marL="0" marR="0" indent="0" algn="l" defTabSz="457082" rtl="0" eaLnBrk="1" fontAlgn="auto" latinLnBrk="0" hangingPunct="1">
              <a:lnSpc>
                <a:spcPct val="100000"/>
              </a:lnSpc>
              <a:spcBef>
                <a:spcPts val="0"/>
              </a:spcBef>
              <a:spcAft>
                <a:spcPts val="0"/>
              </a:spcAft>
              <a:buClrTx/>
              <a:buSzTx/>
              <a:buFontTx/>
              <a:buNone/>
              <a:tabLst/>
              <a:defRPr/>
            </a:pPr>
            <a:r>
              <a:rPr lang="en-US" sz="1200" u="none" kern="1200" baseline="0" dirty="0" smtClean="0">
                <a:solidFill>
                  <a:schemeClr val="tx1"/>
                </a:solidFill>
                <a:latin typeface="+mn-lt"/>
                <a:ea typeface="+mn-ea"/>
                <a:cs typeface="+mn-cs"/>
              </a:rPr>
              <a:t>Survey evidence also indicates that people’s viewpoints are critically influenced by the nature of the planning and development process: the earlier, more open and participatory the process, the greater the likelihood of public support (Warren et al., 2005).</a:t>
            </a:r>
          </a:p>
          <a:p>
            <a:pPr marL="0" marR="0" indent="0" algn="l" defTabSz="457082"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DAD96C5-73E1-E843-A69D-B82A17A8F2B2}" type="slidenum">
              <a:rPr lang="en-US" smtClean="0"/>
              <a:t>14</a:t>
            </a:fld>
            <a:endParaRPr lang="en-US"/>
          </a:p>
        </p:txBody>
      </p:sp>
    </p:spTree>
    <p:extLst>
      <p:ext uri="{BB962C8B-B14F-4D97-AF65-F5344CB8AC3E}">
        <p14:creationId xmlns:p14="http://schemas.microsoft.com/office/powerpoint/2010/main" val="4264512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616C2-EB18-4E1D-8690-B2DCD5A8A337}"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2808553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616C2-EB18-4E1D-8690-B2DCD5A8A337}"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3776452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WHAT DOES THIS IMAGE EVOKE?</a:t>
            </a:r>
          </a:p>
          <a:p>
            <a:pPr eaLnBrk="1" hangingPunct="1"/>
            <a:r>
              <a:rPr lang="en-US" altLang="en-US" dirty="0" smtClean="0"/>
              <a:t>Electricity generation is responsible for 36% of carbon dioxide pollution, 64% of sulfur dioxide pollution, 26% of nitrogen oxide pollution, and 40% of mercury pollution in the U.S. </a:t>
            </a:r>
          </a:p>
          <a:p>
            <a:endParaRPr lang="en-US" dirty="0"/>
          </a:p>
        </p:txBody>
      </p:sp>
      <p:sp>
        <p:nvSpPr>
          <p:cNvPr id="4" name="Slide Number Placeholder 3"/>
          <p:cNvSpPr>
            <a:spLocks noGrp="1"/>
          </p:cNvSpPr>
          <p:nvPr>
            <p:ph type="sldNum" sz="quarter" idx="10"/>
          </p:nvPr>
        </p:nvSpPr>
        <p:spPr/>
        <p:txBody>
          <a:bodyPr/>
          <a:lstStyle/>
          <a:p>
            <a:fld id="{EE3E6DAE-63D8-49DF-96D6-6A852845E80E}"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3045885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616C2-EB18-4E1D-8690-B2DCD5A8A337}" type="slidenum">
              <a:rPr lang="en-US" smtClean="0">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val="3141838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616C2-EB18-4E1D-8690-B2DCD5A8A337}"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2332429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Presenter Notes:  </a:t>
            </a:r>
            <a:r>
              <a:rPr lang="en-US" sz="1200" kern="1200" dirty="0" smtClean="0">
                <a:solidFill>
                  <a:schemeClr val="tx1"/>
                </a:solidFill>
                <a:effectLst/>
                <a:latin typeface="+mn-lt"/>
                <a:ea typeface="+mn-ea"/>
                <a:cs typeface="+mn-cs"/>
              </a:rPr>
              <a:t>Public opinion polls have found generally high levels of support for wind power.  For example, a 2008 MIT survey on energy, found that nearly 75% of people in the U.S. either support or strongly support the siting of a wind energy facility within 25 mi of their home (</a:t>
            </a:r>
            <a:r>
              <a:rPr lang="en-US" sz="1200" kern="1200" dirty="0" err="1" smtClean="0">
                <a:solidFill>
                  <a:schemeClr val="tx1"/>
                </a:solidFill>
                <a:effectLst/>
                <a:latin typeface="+mn-lt"/>
                <a:ea typeface="+mn-ea"/>
                <a:cs typeface="+mn-cs"/>
              </a:rPr>
              <a:t>Ansolabehere</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Konisky</a:t>
            </a:r>
            <a:r>
              <a:rPr lang="en-US" sz="1200" kern="1200" dirty="0" smtClean="0">
                <a:solidFill>
                  <a:schemeClr val="tx1"/>
                </a:solidFill>
                <a:effectLst/>
                <a:latin typeface="+mn-lt"/>
                <a:ea typeface="+mn-ea"/>
                <a:cs typeface="+mn-cs"/>
              </a:rPr>
              <a:t>, 2009). This was far greater than support for coal, natural gas, and nuclear facilities.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Yet, despite strong support for wind energy in principle, specific projects are frequently met with strong local opposition (</a:t>
            </a:r>
            <a:r>
              <a:rPr lang="en-US" sz="1200" kern="1200" dirty="0" err="1" smtClean="0">
                <a:solidFill>
                  <a:schemeClr val="tx1"/>
                </a:solidFill>
                <a:effectLst/>
                <a:latin typeface="+mn-lt"/>
                <a:ea typeface="+mn-ea"/>
                <a:cs typeface="+mn-cs"/>
              </a:rPr>
              <a:t>Kintisch</a:t>
            </a:r>
            <a:r>
              <a:rPr lang="en-US" sz="1200" kern="1200" dirty="0" smtClean="0">
                <a:solidFill>
                  <a:schemeClr val="tx1"/>
                </a:solidFill>
                <a:effectLst/>
                <a:latin typeface="+mn-lt"/>
                <a:ea typeface="+mn-ea"/>
                <a:cs typeface="+mn-cs"/>
              </a:rPr>
              <a:t>, 2010) sometimes with where opposition groups have been successful at slowing, but not necessarily stopping, development projects (Aitken et al., 2008). </a:t>
            </a:r>
            <a:endParaRPr lang="en-US" dirty="0" smtClean="0"/>
          </a:p>
          <a:p>
            <a:endParaRPr lang="en-US" dirty="0"/>
          </a:p>
        </p:txBody>
      </p:sp>
      <p:sp>
        <p:nvSpPr>
          <p:cNvPr id="4" name="Slide Number Placeholder 3"/>
          <p:cNvSpPr>
            <a:spLocks noGrp="1"/>
          </p:cNvSpPr>
          <p:nvPr>
            <p:ph type="sldNum" sz="quarter" idx="10"/>
          </p:nvPr>
        </p:nvSpPr>
        <p:spPr/>
        <p:txBody>
          <a:bodyPr/>
          <a:lstStyle/>
          <a:p>
            <a:fld id="{6DAD96C5-73E1-E843-A69D-B82A17A8F2B2}"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238096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616C2-EB18-4E1D-8690-B2DCD5A8A337}" type="slidenum">
              <a:rPr lang="en-US" smtClean="0">
                <a:solidFill>
                  <a:prstClr val="black"/>
                </a:solidFill>
                <a:latin typeface="Calibri"/>
              </a:rPr>
              <a:pPr/>
              <a:t>20</a:t>
            </a:fld>
            <a:endParaRPr lang="en-US">
              <a:solidFill>
                <a:prstClr val="black"/>
              </a:solidFill>
              <a:latin typeface="Calibri"/>
            </a:endParaRPr>
          </a:p>
        </p:txBody>
      </p:sp>
    </p:spTree>
    <p:extLst>
      <p:ext uri="{BB962C8B-B14F-4D97-AF65-F5344CB8AC3E}">
        <p14:creationId xmlns:p14="http://schemas.microsoft.com/office/powerpoint/2010/main" val="2849987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616C2-EB18-4E1D-8690-B2DCD5A8A337}" type="slidenum">
              <a:rPr lang="en-US" smtClean="0">
                <a:solidFill>
                  <a:prstClr val="black"/>
                </a:solidFill>
                <a:latin typeface="Calibri"/>
              </a:rPr>
              <a:pPr/>
              <a:t>21</a:t>
            </a:fld>
            <a:endParaRPr lang="en-US">
              <a:solidFill>
                <a:prstClr val="black"/>
              </a:solidFill>
              <a:latin typeface="Calibri"/>
            </a:endParaRPr>
          </a:p>
        </p:txBody>
      </p:sp>
    </p:spTree>
    <p:extLst>
      <p:ext uri="{BB962C8B-B14F-4D97-AF65-F5344CB8AC3E}">
        <p14:creationId xmlns:p14="http://schemas.microsoft.com/office/powerpoint/2010/main" val="2906955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Eric</a:t>
            </a:r>
            <a:r>
              <a:rPr lang="en-US" baseline="0" dirty="0" smtClean="0"/>
              <a:t> has this slide already…</a:t>
            </a:r>
            <a:endParaRPr lang="en-US" dirty="0"/>
          </a:p>
        </p:txBody>
      </p:sp>
      <p:sp>
        <p:nvSpPr>
          <p:cNvPr id="4" name="Slide Number Placeholder 3"/>
          <p:cNvSpPr>
            <a:spLocks noGrp="1"/>
          </p:cNvSpPr>
          <p:nvPr>
            <p:ph type="sldNum" sz="quarter" idx="10"/>
          </p:nvPr>
        </p:nvSpPr>
        <p:spPr/>
        <p:txBody>
          <a:bodyPr/>
          <a:lstStyle/>
          <a:p>
            <a:fld id="{EE3E6DAE-63D8-49DF-96D6-6A852845E80E}" type="slidenum">
              <a:rPr lang="en-US" smtClean="0">
                <a:solidFill>
                  <a:prstClr val="black"/>
                </a:solidFill>
                <a:latin typeface="Calibri"/>
              </a:rPr>
              <a:pPr/>
              <a:t>22</a:t>
            </a:fld>
            <a:endParaRPr lang="en-US">
              <a:solidFill>
                <a:prstClr val="black"/>
              </a:solidFill>
              <a:latin typeface="Calibri"/>
            </a:endParaRPr>
          </a:p>
        </p:txBody>
      </p:sp>
    </p:spTree>
    <p:extLst>
      <p:ext uri="{BB962C8B-B14F-4D97-AF65-F5344CB8AC3E}">
        <p14:creationId xmlns:p14="http://schemas.microsoft.com/office/powerpoint/2010/main" val="3804623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616C2-EB18-4E1D-8690-B2DCD5A8A337}" type="slidenum">
              <a:rPr lang="en-US" smtClean="0">
                <a:solidFill>
                  <a:prstClr val="black"/>
                </a:solidFill>
                <a:latin typeface="Calibri"/>
              </a:rPr>
              <a:pPr/>
              <a:t>23</a:t>
            </a:fld>
            <a:endParaRPr lang="en-US">
              <a:solidFill>
                <a:prstClr val="black"/>
              </a:solidFill>
              <a:latin typeface="Calibri"/>
            </a:endParaRPr>
          </a:p>
        </p:txBody>
      </p:sp>
    </p:spTree>
    <p:extLst>
      <p:ext uri="{BB962C8B-B14F-4D97-AF65-F5344CB8AC3E}">
        <p14:creationId xmlns:p14="http://schemas.microsoft.com/office/powerpoint/2010/main" val="1624096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616C2-EB18-4E1D-8690-B2DCD5A8A337}" type="slidenum">
              <a:rPr lang="en-US" smtClean="0">
                <a:solidFill>
                  <a:prstClr val="black"/>
                </a:solidFill>
                <a:latin typeface="Calibri"/>
              </a:rPr>
              <a:pPr/>
              <a:t>24</a:t>
            </a:fld>
            <a:endParaRPr lang="en-US">
              <a:solidFill>
                <a:prstClr val="black"/>
              </a:solidFill>
              <a:latin typeface="Calibri"/>
            </a:endParaRPr>
          </a:p>
        </p:txBody>
      </p:sp>
    </p:spTree>
    <p:extLst>
      <p:ext uri="{BB962C8B-B14F-4D97-AF65-F5344CB8AC3E}">
        <p14:creationId xmlns:p14="http://schemas.microsoft.com/office/powerpoint/2010/main" val="3782017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616C2-EB18-4E1D-8690-B2DCD5A8A337}" type="slidenum">
              <a:rPr lang="en-US" smtClean="0">
                <a:solidFill>
                  <a:prstClr val="black"/>
                </a:solidFill>
                <a:latin typeface="Calibri"/>
              </a:rPr>
              <a:pPr/>
              <a:t>25</a:t>
            </a:fld>
            <a:endParaRPr lang="en-US">
              <a:solidFill>
                <a:prstClr val="black"/>
              </a:solidFill>
              <a:latin typeface="Calibri"/>
            </a:endParaRPr>
          </a:p>
        </p:txBody>
      </p:sp>
    </p:spTree>
    <p:extLst>
      <p:ext uri="{BB962C8B-B14F-4D97-AF65-F5344CB8AC3E}">
        <p14:creationId xmlns:p14="http://schemas.microsoft.com/office/powerpoint/2010/main" val="38671905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616C2-EB18-4E1D-8690-B2DCD5A8A337}" type="slidenum">
              <a:rPr lang="en-US" smtClean="0">
                <a:solidFill>
                  <a:prstClr val="black"/>
                </a:solidFill>
                <a:latin typeface="Calibri"/>
              </a:rPr>
              <a:pPr/>
              <a:t>26</a:t>
            </a:fld>
            <a:endParaRPr lang="en-US">
              <a:solidFill>
                <a:prstClr val="black"/>
              </a:solidFill>
              <a:latin typeface="Calibri"/>
            </a:endParaRPr>
          </a:p>
        </p:txBody>
      </p:sp>
    </p:spTree>
    <p:extLst>
      <p:ext uri="{BB962C8B-B14F-4D97-AF65-F5344CB8AC3E}">
        <p14:creationId xmlns:p14="http://schemas.microsoft.com/office/powerpoint/2010/main" val="35108941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E616C2-EB18-4E1D-8690-B2DCD5A8A337}"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4204808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Presenter Notes:</a:t>
            </a:r>
            <a:endParaRPr lang="en-US" dirty="0"/>
          </a:p>
        </p:txBody>
      </p:sp>
      <p:sp>
        <p:nvSpPr>
          <p:cNvPr id="4" name="Slide Number Placeholder 3"/>
          <p:cNvSpPr>
            <a:spLocks noGrp="1"/>
          </p:cNvSpPr>
          <p:nvPr>
            <p:ph type="sldNum" sz="quarter" idx="10"/>
          </p:nvPr>
        </p:nvSpPr>
        <p:spPr/>
        <p:txBody>
          <a:bodyPr/>
          <a:lstStyle/>
          <a:p>
            <a:fld id="{6DAD96C5-73E1-E843-A69D-B82A17A8F2B2}"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238096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Presenter Notes:  </a:t>
            </a:r>
            <a:r>
              <a:rPr lang="en-US" sz="1200" kern="1200" dirty="0" smtClean="0">
                <a:solidFill>
                  <a:schemeClr val="tx1"/>
                </a:solidFill>
                <a:effectLst/>
                <a:latin typeface="+mn-lt"/>
                <a:ea typeface="+mn-ea"/>
                <a:cs typeface="+mn-cs"/>
              </a:rPr>
              <a:t>Public opinion polls have found generally high levels of support for wind power.  For example, a recent energy</a:t>
            </a:r>
            <a:r>
              <a:rPr lang="en-US" sz="1200" kern="1200" baseline="0" dirty="0" smtClean="0">
                <a:solidFill>
                  <a:schemeClr val="tx1"/>
                </a:solidFill>
                <a:effectLst/>
                <a:latin typeface="+mn-lt"/>
                <a:ea typeface="+mn-ea"/>
                <a:cs typeface="+mn-cs"/>
              </a:rPr>
              <a:t> survey in an Ohio </a:t>
            </a:r>
            <a:r>
              <a:rPr lang="en-US" sz="1200" kern="1200" dirty="0" smtClean="0">
                <a:solidFill>
                  <a:schemeClr val="tx1"/>
                </a:solidFill>
                <a:effectLst/>
                <a:latin typeface="+mn-lt"/>
                <a:ea typeface="+mn-ea"/>
                <a:cs typeface="+mn-cs"/>
              </a:rPr>
              <a:t>county and found that respondents in the proposed development zone were significantly less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likely to support wind development in their county, than those located in other areas of the county.  In fact 73% of</a:t>
            </a:r>
            <a:r>
              <a:rPr lang="en-US" sz="1200" kern="1200" baseline="0" dirty="0" smtClean="0">
                <a:solidFill>
                  <a:schemeClr val="tx1"/>
                </a:solidFill>
                <a:effectLst/>
                <a:latin typeface="+mn-lt"/>
                <a:ea typeface="+mn-ea"/>
                <a:cs typeface="+mn-cs"/>
              </a:rPr>
              <a:t> respondents located outside the development zone indicated they support of strongly support wind development in their county compared to only 48% of respondents located in the development zone.  </a:t>
            </a:r>
            <a:r>
              <a:rPr lang="en-US" sz="1200" kern="1200" dirty="0" smtClean="0">
                <a:solidFill>
                  <a:schemeClr val="tx1"/>
                </a:solidFill>
                <a:effectLst/>
                <a:latin typeface="+mn-lt"/>
                <a:ea typeface="+mn-ea"/>
                <a:cs typeface="+mn-cs"/>
              </a:rPr>
              <a:t> </a:t>
            </a: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Yet, despite strong support for wind energy in principle, specific projects are frequently met with strong local opposition (</a:t>
            </a:r>
            <a:r>
              <a:rPr lang="en-US" sz="1200" kern="1200" dirty="0" err="1" smtClean="0">
                <a:solidFill>
                  <a:schemeClr val="tx1"/>
                </a:solidFill>
                <a:effectLst/>
                <a:latin typeface="+mn-lt"/>
                <a:ea typeface="+mn-ea"/>
                <a:cs typeface="+mn-cs"/>
              </a:rPr>
              <a:t>Kintisch</a:t>
            </a:r>
            <a:r>
              <a:rPr lang="en-US" sz="1200" kern="1200" dirty="0" smtClean="0">
                <a:solidFill>
                  <a:schemeClr val="tx1"/>
                </a:solidFill>
                <a:effectLst/>
                <a:latin typeface="+mn-lt"/>
                <a:ea typeface="+mn-ea"/>
                <a:cs typeface="+mn-cs"/>
              </a:rPr>
              <a:t>, 2010) sometimes with where opposition groups have been successful at slowing, and sometimes stopping, development projects (Aitken et al., 2008). </a:t>
            </a:r>
            <a:endParaRPr lang="en-US" dirty="0" smtClean="0"/>
          </a:p>
          <a:p>
            <a:endParaRPr lang="en-US" dirty="0"/>
          </a:p>
        </p:txBody>
      </p:sp>
      <p:sp>
        <p:nvSpPr>
          <p:cNvPr id="4" name="Slide Number Placeholder 3"/>
          <p:cNvSpPr>
            <a:spLocks noGrp="1"/>
          </p:cNvSpPr>
          <p:nvPr>
            <p:ph type="sldNum" sz="quarter" idx="10"/>
          </p:nvPr>
        </p:nvSpPr>
        <p:spPr/>
        <p:txBody>
          <a:bodyPr/>
          <a:lstStyle/>
          <a:p>
            <a:fld id="{6DAD96C5-73E1-E843-A69D-B82A17A8F2B2}"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238096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Presenter Notes: </a:t>
            </a:r>
            <a:r>
              <a:rPr lang="en-US" sz="1200" b="0" kern="1200" dirty="0" smtClean="0">
                <a:solidFill>
                  <a:schemeClr val="tx1"/>
                </a:solidFill>
                <a:effectLst/>
                <a:latin typeface="+mn-lt"/>
                <a:ea typeface="+mn-ea"/>
                <a:cs typeface="+mn-cs"/>
              </a:rPr>
              <a:t> This is the first of three</a:t>
            </a:r>
            <a:r>
              <a:rPr lang="en-US" sz="1200" b="0" kern="1200" baseline="0" dirty="0" smtClean="0">
                <a:solidFill>
                  <a:schemeClr val="tx1"/>
                </a:solidFill>
                <a:effectLst/>
                <a:latin typeface="+mn-lt"/>
                <a:ea typeface="+mn-ea"/>
                <a:cs typeface="+mn-cs"/>
              </a:rPr>
              <a:t> modules focused on utility scale wind energy development, project siting, and community conflict resolution.  </a:t>
            </a:r>
            <a:r>
              <a:rPr lang="en-US" sz="1200" b="0" kern="1200" dirty="0" smtClean="0">
                <a:solidFill>
                  <a:schemeClr val="tx1"/>
                </a:solidFill>
                <a:effectLst/>
                <a:latin typeface="+mn-lt"/>
                <a:ea typeface="+mn-ea"/>
                <a:cs typeface="+mn-cs"/>
              </a:rPr>
              <a:t>This module provides an introduction to renewable energy trends, development drivers, and energy policy.  Additionally, this module reviews the business development process of utility scale renewable energy projects and the associated social, economic, and environmental impacts.  A primary goal of this module is to improve educators’ understanding of the renewable energy development process and awareness of the potential benefits and challenges to both individuals and communities.  Ultimately this curriculum aims to prepare Extension Educators to deliver renewable energy programming that will support informed decision making by local leaders. </a:t>
            </a:r>
          </a:p>
        </p:txBody>
      </p:sp>
      <p:sp>
        <p:nvSpPr>
          <p:cNvPr id="4" name="Slide Number Placeholder 3"/>
          <p:cNvSpPr>
            <a:spLocks noGrp="1"/>
          </p:cNvSpPr>
          <p:nvPr>
            <p:ph type="sldNum" sz="quarter" idx="10"/>
          </p:nvPr>
        </p:nvSpPr>
        <p:spPr/>
        <p:txBody>
          <a:bodyPr/>
          <a:lstStyle/>
          <a:p>
            <a:fld id="{6DAD96C5-73E1-E843-A69D-B82A17A8F2B2}"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2838455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just a summary of the four case study locations w</a:t>
            </a:r>
            <a:r>
              <a:rPr lang="en-US" baseline="0" dirty="0" smtClean="0"/>
              <a:t>e analyzed……….</a:t>
            </a:r>
            <a:endParaRPr lang="en-US" dirty="0"/>
          </a:p>
        </p:txBody>
      </p:sp>
      <p:sp>
        <p:nvSpPr>
          <p:cNvPr id="4" name="Slide Number Placeholder 3"/>
          <p:cNvSpPr>
            <a:spLocks noGrp="1"/>
          </p:cNvSpPr>
          <p:nvPr>
            <p:ph type="sldNum" sz="quarter" idx="10"/>
          </p:nvPr>
        </p:nvSpPr>
        <p:spPr/>
        <p:txBody>
          <a:bodyPr/>
          <a:lstStyle/>
          <a:p>
            <a:fld id="{08E616C2-EB18-4E1D-8690-B2DCD5A8A337}" type="slidenum">
              <a:rPr lang="en-US" smtClean="0"/>
              <a:t>6</a:t>
            </a:fld>
            <a:endParaRPr lang="en-US"/>
          </a:p>
        </p:txBody>
      </p:sp>
    </p:spTree>
    <p:extLst>
      <p:ext uri="{BB962C8B-B14F-4D97-AF65-F5344CB8AC3E}">
        <p14:creationId xmlns:p14="http://schemas.microsoft.com/office/powerpoint/2010/main" val="2789084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616C2-EB18-4E1D-8690-B2DCD5A8A337}" type="slidenum">
              <a:rPr lang="en-US" smtClean="0"/>
              <a:t>7</a:t>
            </a:fld>
            <a:endParaRPr lang="en-US"/>
          </a:p>
        </p:txBody>
      </p:sp>
    </p:spTree>
    <p:extLst>
      <p:ext uri="{BB962C8B-B14F-4D97-AF65-F5344CB8AC3E}">
        <p14:creationId xmlns:p14="http://schemas.microsoft.com/office/powerpoint/2010/main" val="2808553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082"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Presenter Notes</a:t>
            </a:r>
            <a:r>
              <a:rPr lang="en-US" sz="1200" b="0" kern="1200" dirty="0" smtClean="0">
                <a:solidFill>
                  <a:schemeClr val="tx1"/>
                </a:solidFill>
                <a:effectLst/>
                <a:latin typeface="+mn-lt"/>
                <a:ea typeface="+mn-ea"/>
                <a:cs typeface="+mn-cs"/>
              </a:rPr>
              <a:t>:  Human demand for energy is increasing. Factors such as population growth, industrialization, and socioeconomic development result in increased demand for energy.  </a:t>
            </a:r>
            <a:r>
              <a:rPr lang="en-US" sz="1200" kern="1200" dirty="0" smtClean="0">
                <a:solidFill>
                  <a:schemeClr val="tx1"/>
                </a:solidFill>
                <a:effectLst/>
                <a:latin typeface="+mn-lt"/>
                <a:ea typeface="+mn-ea"/>
                <a:cs typeface="+mn-cs"/>
              </a:rPr>
              <a:t>Worldwide energy consumption has grown steadily over the past 30 years.  In fact, the total global energy consumption has grown by more than 80% from 283 quadrillion Btu’s in 1980 to over 510 quadrillion Btu’s in 2010.</a:t>
            </a:r>
            <a:r>
              <a:rPr lang="en-US" dirty="0" smtClean="0">
                <a:effectLst/>
              </a:rPr>
              <a:t> </a:t>
            </a:r>
            <a:r>
              <a:rPr lang="en-US" sz="1200" b="0" kern="1200" dirty="0" smtClean="0">
                <a:solidFill>
                  <a:schemeClr val="tx1"/>
                </a:solidFill>
                <a:effectLst/>
                <a:latin typeface="+mn-lt"/>
                <a:ea typeface="+mn-ea"/>
                <a:cs typeface="+mn-cs"/>
              </a:rPr>
              <a:t> Furthermore,</a:t>
            </a:r>
            <a:r>
              <a:rPr lang="en-US" sz="1200" b="0" kern="1200" baseline="0" dirty="0" smtClean="0">
                <a:solidFill>
                  <a:schemeClr val="tx1"/>
                </a:solidFill>
                <a:effectLst/>
                <a:latin typeface="+mn-lt"/>
                <a:ea typeface="+mn-ea"/>
                <a:cs typeface="+mn-cs"/>
              </a:rPr>
              <a:t> </a:t>
            </a:r>
            <a:r>
              <a:rPr lang="en-US" sz="1200" b="0" kern="1200" baseline="0" dirty="0" smtClean="0">
                <a:solidFill>
                  <a:schemeClr val="tx2"/>
                </a:solidFill>
                <a:effectLst/>
                <a:latin typeface="+mn-lt"/>
                <a:ea typeface="+mn-ea"/>
                <a:cs typeface="Arial"/>
              </a:rPr>
              <a:t>t</a:t>
            </a:r>
            <a:r>
              <a:rPr lang="en-US" sz="1200" b="0" dirty="0" smtClean="0">
                <a:solidFill>
                  <a:schemeClr val="tx2"/>
                </a:solidFill>
                <a:cs typeface="Arial"/>
              </a:rPr>
              <a:t>he 2011 International Energy Outlook Report (IEO2011) estimates the world energy consumption will increase</a:t>
            </a:r>
            <a:r>
              <a:rPr lang="en-US" sz="1200" b="0" baseline="0" dirty="0" smtClean="0">
                <a:solidFill>
                  <a:schemeClr val="tx2"/>
                </a:solidFill>
                <a:cs typeface="Arial"/>
              </a:rPr>
              <a:t> </a:t>
            </a:r>
            <a:r>
              <a:rPr lang="en-US" sz="1200" b="0" dirty="0" smtClean="0">
                <a:solidFill>
                  <a:schemeClr val="tx2"/>
                </a:solidFill>
                <a:cs typeface="Arial"/>
              </a:rPr>
              <a:t>to </a:t>
            </a:r>
            <a:r>
              <a:rPr lang="en-US" sz="1600" b="0" dirty="0" smtClean="0">
                <a:solidFill>
                  <a:srgbClr val="BB0032"/>
                </a:solidFill>
                <a:ea typeface="+mn-ea"/>
                <a:cs typeface="Arial"/>
              </a:rPr>
              <a:t>770 quadrillion Btu by 2035. </a:t>
            </a:r>
          </a:p>
          <a:p>
            <a:pPr marL="0" marR="0" indent="0" algn="l" defTabSz="457082"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457082" rtl="0" eaLnBrk="1" fontAlgn="auto" latinLnBrk="0" hangingPunct="1">
              <a:lnSpc>
                <a:spcPct val="100000"/>
              </a:lnSpc>
              <a:spcBef>
                <a:spcPts val="0"/>
              </a:spcBef>
              <a:spcAft>
                <a:spcPts val="0"/>
              </a:spcAft>
              <a:buClrTx/>
              <a:buSzTx/>
              <a:buFontTx/>
              <a:buNone/>
              <a:tabLst/>
              <a:defRPr/>
            </a:pPr>
            <a:r>
              <a:rPr lang="en-US" sz="1200" dirty="0" smtClean="0"/>
              <a:t>In 2010, the U.S. represented roughly 4% of the global population but consumed over 19% of global energy.  </a:t>
            </a:r>
            <a:r>
              <a:rPr lang="en-US" sz="1200" kern="1200" dirty="0" smtClean="0">
                <a:solidFill>
                  <a:schemeClr val="tx1"/>
                </a:solidFill>
                <a:effectLst/>
                <a:latin typeface="+mn-lt"/>
                <a:ea typeface="+mn-ea"/>
                <a:cs typeface="+mn-cs"/>
              </a:rPr>
              <a:t>As you can see in the chart, in 2010 the United States ranked second behind only China in total energy consumption.</a:t>
            </a:r>
            <a:r>
              <a:rPr lang="en-US" dirty="0" smtClean="0">
                <a:effectLst/>
              </a:rPr>
              <a:t> </a:t>
            </a:r>
            <a:endParaRPr lang="en-US" dirty="0" smtClean="0"/>
          </a:p>
          <a:p>
            <a:pPr marL="0" marR="0" indent="0" algn="l" defTabSz="457082"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457082"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DAD96C5-73E1-E843-A69D-B82A17A8F2B2}" type="slidenum">
              <a:rPr lang="en-US" smtClean="0"/>
              <a:t>8</a:t>
            </a:fld>
            <a:endParaRPr lang="en-US"/>
          </a:p>
        </p:txBody>
      </p:sp>
    </p:spTree>
    <p:extLst>
      <p:ext uri="{BB962C8B-B14F-4D97-AF65-F5344CB8AC3E}">
        <p14:creationId xmlns:p14="http://schemas.microsoft.com/office/powerpoint/2010/main" val="4003747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082"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Presenter Notes:  </a:t>
            </a:r>
            <a:r>
              <a:rPr lang="en-US" sz="1200" b="0" kern="1200" dirty="0" smtClean="0">
                <a:solidFill>
                  <a:schemeClr val="tx1"/>
                </a:solidFill>
                <a:effectLst/>
                <a:latin typeface="+mn-lt"/>
                <a:ea typeface="+mn-ea"/>
                <a:cs typeface="+mn-cs"/>
              </a:rPr>
              <a:t>As you can see in the chart, installed</a:t>
            </a:r>
            <a:r>
              <a:rPr lang="en-US" sz="1200" b="0" kern="1200" baseline="0" dirty="0" smtClean="0">
                <a:solidFill>
                  <a:schemeClr val="tx1"/>
                </a:solidFill>
                <a:effectLst/>
                <a:latin typeface="+mn-lt"/>
                <a:ea typeface="+mn-ea"/>
                <a:cs typeface="+mn-cs"/>
              </a:rPr>
              <a:t> wind capacity has increased both globally and in the U.S. over the past 16 years.  </a:t>
            </a:r>
          </a:p>
          <a:p>
            <a:pPr marL="0" marR="0" indent="0" algn="l" defTabSz="457082"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a:p>
            <a:pPr marL="0" marR="0" indent="0" algn="l" defTabSz="457082" rtl="0" eaLnBrk="1" fontAlgn="auto" latinLnBrk="0" hangingPunct="1">
              <a:lnSpc>
                <a:spcPct val="100000"/>
              </a:lnSpc>
              <a:spcBef>
                <a:spcPts val="0"/>
              </a:spcBef>
              <a:spcAft>
                <a:spcPts val="0"/>
              </a:spcAft>
              <a:buClrTx/>
              <a:buSzTx/>
              <a:buFontTx/>
              <a:buNone/>
              <a:tabLst/>
              <a:defRPr/>
            </a:pPr>
            <a:r>
              <a:rPr lang="en-US" sz="1200" dirty="0" smtClean="0"/>
              <a:t>In fact, the U.S. is second globally in cumulative wind capacity behind only China.  From 2002 - 2012 the installed capacity of wind in the U.S. increased by 1,180 percent to over 60,007 megawatts.</a:t>
            </a:r>
          </a:p>
          <a:p>
            <a:pPr marL="0" lvl="0" indent="0">
              <a:spcBef>
                <a:spcPts val="1800"/>
              </a:spcBef>
              <a:buFont typeface="Arial"/>
              <a:buNone/>
            </a:pPr>
            <a:r>
              <a:rPr lang="en-US" sz="1200" dirty="0" smtClean="0"/>
              <a:t> </a:t>
            </a:r>
          </a:p>
          <a:p>
            <a:pPr marL="0" indent="0">
              <a:spcBef>
                <a:spcPts val="1800"/>
              </a:spcBef>
              <a:buFont typeface="Arial"/>
              <a:buNone/>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6DAD96C5-73E1-E843-A69D-B82A17A8F2B2}" type="slidenum">
              <a:rPr lang="en-US" smtClean="0"/>
              <a:t>9</a:t>
            </a:fld>
            <a:endParaRPr lang="en-US"/>
          </a:p>
        </p:txBody>
      </p:sp>
    </p:spTree>
    <p:extLst>
      <p:ext uri="{BB962C8B-B14F-4D97-AF65-F5344CB8AC3E}">
        <p14:creationId xmlns:p14="http://schemas.microsoft.com/office/powerpoint/2010/main" val="4283606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316410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Content Placeholder 5"/>
          <p:cNvSpPr>
            <a:spLocks noGrp="1"/>
          </p:cNvSpPr>
          <p:nvPr>
            <p:ph sz="quarter" idx="12"/>
          </p:nvPr>
        </p:nvSpPr>
        <p:spPr>
          <a:xfrm>
            <a:off x="269237" y="1651543"/>
            <a:ext cx="4086837" cy="3886646"/>
          </a:xfrm>
          <a:prstGeom prst="rect">
            <a:avLst/>
          </a:prstGeom>
        </p:spPr>
        <p:txBody>
          <a:bodyPr/>
          <a:lstStyle/>
          <a:p>
            <a:pPr lvl="0"/>
            <a:r>
              <a:rPr lang="en-US" smtClean="0"/>
              <a:t>Click to edit Master text styles</a:t>
            </a:r>
          </a:p>
        </p:txBody>
      </p:sp>
      <p:sp>
        <p:nvSpPr>
          <p:cNvPr id="4" name="Content Placeholder 5"/>
          <p:cNvSpPr>
            <a:spLocks noGrp="1"/>
          </p:cNvSpPr>
          <p:nvPr>
            <p:ph sz="quarter" idx="13"/>
          </p:nvPr>
        </p:nvSpPr>
        <p:spPr>
          <a:xfrm>
            <a:off x="4723089" y="1651543"/>
            <a:ext cx="4086837" cy="3886646"/>
          </a:xfrm>
          <a:prstGeom prst="rect">
            <a:avLst/>
          </a:prstGeom>
        </p:spPr>
        <p:txBody>
          <a:bodyPr/>
          <a:lstStyle/>
          <a:p>
            <a:pPr lvl="0"/>
            <a:r>
              <a:rPr lang="en-US" smtClean="0"/>
              <a:t>Click to edit Master text styles</a:t>
            </a:r>
          </a:p>
        </p:txBody>
      </p:sp>
    </p:spTree>
    <p:extLst>
      <p:ext uri="{BB962C8B-B14F-4D97-AF65-F5344CB8AC3E}">
        <p14:creationId xmlns:p14="http://schemas.microsoft.com/office/powerpoint/2010/main" val="85475837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7584" y="4721126"/>
            <a:ext cx="8582077" cy="94654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660922" y="5811627"/>
            <a:ext cx="3326309" cy="85725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5094387" y="5811627"/>
            <a:ext cx="3775274" cy="85725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0820129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rot="16200000">
            <a:off x="5140714" y="2872749"/>
            <a:ext cx="739903" cy="6846557"/>
          </a:xfrm>
        </p:spPr>
        <p:txBody>
          <a:bodyPr vert="eaVert"/>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88531192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759860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1662" y="101410"/>
            <a:ext cx="6875859" cy="1062633"/>
          </a:xfrm>
        </p:spPr>
        <p:txBody>
          <a:bodyPr>
            <a:no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
          <p:cNvSpPr>
            <a:spLocks/>
          </p:cNvSpPr>
          <p:nvPr userDrawn="1"/>
        </p:nvSpPr>
        <p:spPr bwMode="auto">
          <a:xfrm>
            <a:off x="1821657" y="1251826"/>
            <a:ext cx="7322344" cy="160734"/>
          </a:xfrm>
          <a:prstGeom prst="rect">
            <a:avLst/>
          </a:prstGeom>
          <a:solidFill>
            <a:srgbClr val="572700"/>
          </a:solidFill>
          <a:ln>
            <a:noFill/>
          </a:ln>
          <a:extLst/>
        </p:spPr>
        <p:txBody>
          <a:bodyPr lIns="0" tIns="0" rIns="0" bIns="0"/>
          <a:lstStyle/>
          <a:p>
            <a:pPr algn="ctr" defTabSz="914165" fontAlgn="base">
              <a:spcBef>
                <a:spcPct val="0"/>
              </a:spcBef>
              <a:spcAft>
                <a:spcPct val="0"/>
              </a:spcAft>
            </a:pPr>
            <a:endParaRPr lang="en-US" sz="3100">
              <a:solidFill>
                <a:srgbClr val="2B2922"/>
              </a:solidFill>
              <a:latin typeface="Copperplate" charset="0"/>
              <a:ea typeface="ヒラギノ明朝 ProN W3" charset="0"/>
              <a:cs typeface="ヒラギノ明朝 ProN W3" charset="0"/>
              <a:sym typeface="Copperplate" charset="0"/>
            </a:endParaRPr>
          </a:p>
        </p:txBody>
      </p:sp>
    </p:spTree>
    <p:extLst>
      <p:ext uri="{BB962C8B-B14F-4D97-AF65-F5344CB8AC3E}">
        <p14:creationId xmlns:p14="http://schemas.microsoft.com/office/powerpoint/2010/main" val="208327073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54151" y="3574383"/>
            <a:ext cx="6440214"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2054152" y="1771496"/>
            <a:ext cx="6440214" cy="1500188"/>
          </a:xfrm>
        </p:spPr>
        <p:txBody>
          <a:bodyPr anchor="b"/>
          <a:lstStyle>
            <a:lvl1pPr marL="0" indent="0">
              <a:buNone/>
              <a:defRPr sz="1400"/>
            </a:lvl1pPr>
            <a:lvl2pPr marL="321357" indent="0">
              <a:buNone/>
              <a:defRPr sz="1300"/>
            </a:lvl2pPr>
            <a:lvl3pPr marL="642717" indent="0">
              <a:buNone/>
              <a:defRPr sz="1100"/>
            </a:lvl3pPr>
            <a:lvl4pPr marL="964075" indent="0">
              <a:buNone/>
              <a:defRPr sz="1000"/>
            </a:lvl4pPr>
            <a:lvl5pPr marL="1285434" indent="0">
              <a:buNone/>
              <a:defRPr sz="1000"/>
            </a:lvl5pPr>
            <a:lvl6pPr marL="1606794" indent="0">
              <a:buNone/>
              <a:defRPr sz="1000"/>
            </a:lvl6pPr>
            <a:lvl7pPr marL="1928151" indent="0">
              <a:buNone/>
              <a:defRPr sz="1000"/>
            </a:lvl7pPr>
            <a:lvl8pPr marL="2249511" indent="0">
              <a:buNone/>
              <a:defRPr sz="1000"/>
            </a:lvl8pPr>
            <a:lvl9pPr marL="2570870" indent="0">
              <a:buNone/>
              <a:defRPr sz="1000"/>
            </a:lvl9pPr>
          </a:lstStyle>
          <a:p>
            <a:pPr lvl="0"/>
            <a:r>
              <a:rPr lang="en-US" smtClean="0"/>
              <a:t>Click to edit Master text styles</a:t>
            </a:r>
          </a:p>
        </p:txBody>
      </p:sp>
    </p:spTree>
    <p:extLst>
      <p:ext uri="{BB962C8B-B14F-4D97-AF65-F5344CB8AC3E}">
        <p14:creationId xmlns:p14="http://schemas.microsoft.com/office/powerpoint/2010/main" val="97900618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21662" y="131678"/>
            <a:ext cx="7054351" cy="1062633"/>
          </a:xfrm>
        </p:spPr>
        <p:txBody>
          <a:bodyPr/>
          <a:lstStyle>
            <a:lvl1pPr>
              <a:defRPr sz="4400"/>
            </a:lvl1pPr>
          </a:lstStyle>
          <a:p>
            <a:r>
              <a:rPr lang="en-US" dirty="0" smtClean="0"/>
              <a:t>Click to edit Master title style</a:t>
            </a:r>
            <a:endParaRPr lang="en-US" dirty="0"/>
          </a:p>
        </p:txBody>
      </p:sp>
      <p:sp>
        <p:nvSpPr>
          <p:cNvPr id="3" name="Content Placeholder 2"/>
          <p:cNvSpPr>
            <a:spLocks noGrp="1"/>
          </p:cNvSpPr>
          <p:nvPr>
            <p:ph sz="half" idx="1"/>
          </p:nvPr>
        </p:nvSpPr>
        <p:spPr>
          <a:xfrm>
            <a:off x="1821656" y="1509117"/>
            <a:ext cx="3384352" cy="425310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313165" y="1509117"/>
            <a:ext cx="3384352" cy="425310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793795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01176" y="274588"/>
            <a:ext cx="7238701" cy="1143000"/>
          </a:xfrm>
        </p:spPr>
        <p:txBody>
          <a:bodyPr/>
          <a:lstStyle>
            <a:lvl1pPr>
              <a:defRPr sz="4400"/>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1907131" y="1534791"/>
            <a:ext cx="6779224" cy="639589"/>
          </a:xfrm>
        </p:spPr>
        <p:txBody>
          <a:bodyPr anchor="b"/>
          <a:lstStyle>
            <a:lvl1pPr marL="0" indent="0">
              <a:buNone/>
              <a:defRPr sz="1700" b="1"/>
            </a:lvl1pPr>
            <a:lvl2pPr marL="321357" indent="0">
              <a:buNone/>
              <a:defRPr sz="1400" b="1"/>
            </a:lvl2pPr>
            <a:lvl3pPr marL="642717" indent="0">
              <a:buNone/>
              <a:defRPr sz="1300" b="1"/>
            </a:lvl3pPr>
            <a:lvl4pPr marL="964075" indent="0">
              <a:buNone/>
              <a:defRPr sz="1100" b="1"/>
            </a:lvl4pPr>
            <a:lvl5pPr marL="1285434" indent="0">
              <a:buNone/>
              <a:defRPr sz="1100" b="1"/>
            </a:lvl5pPr>
            <a:lvl6pPr marL="1606794" indent="0">
              <a:buNone/>
              <a:defRPr sz="1100" b="1"/>
            </a:lvl6pPr>
            <a:lvl7pPr marL="1928151" indent="0">
              <a:buNone/>
              <a:defRPr sz="1100" b="1"/>
            </a:lvl7pPr>
            <a:lvl8pPr marL="2249511" indent="0">
              <a:buNone/>
              <a:defRPr sz="1100" b="1"/>
            </a:lvl8pPr>
            <a:lvl9pPr marL="2570870" indent="0">
              <a:buNone/>
              <a:defRPr sz="1100" b="1"/>
            </a:lvl9pPr>
          </a:lstStyle>
          <a:p>
            <a:pPr lvl="0"/>
            <a:r>
              <a:rPr lang="en-US" dirty="0" smtClean="0"/>
              <a:t>Click to edit Master text styles</a:t>
            </a:r>
          </a:p>
        </p:txBody>
      </p:sp>
      <p:sp>
        <p:nvSpPr>
          <p:cNvPr id="6" name="Content Placeholder 5"/>
          <p:cNvSpPr>
            <a:spLocks noGrp="1"/>
          </p:cNvSpPr>
          <p:nvPr>
            <p:ph sz="quarter" idx="4"/>
          </p:nvPr>
        </p:nvSpPr>
        <p:spPr>
          <a:xfrm>
            <a:off x="1907129" y="2174379"/>
            <a:ext cx="6779225" cy="3683425"/>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3517337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397487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1662" y="101410"/>
            <a:ext cx="6875859" cy="1062633"/>
          </a:xfrm>
        </p:spPr>
        <p:txBody>
          <a:bodyPr>
            <a:noAutofit/>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
          <p:cNvSpPr>
            <a:spLocks/>
          </p:cNvSpPr>
          <p:nvPr/>
        </p:nvSpPr>
        <p:spPr bwMode="auto">
          <a:xfrm>
            <a:off x="1821657" y="1251826"/>
            <a:ext cx="7322344" cy="160734"/>
          </a:xfrm>
          <a:prstGeom prst="rect">
            <a:avLst/>
          </a:prstGeom>
          <a:solidFill>
            <a:srgbClr val="572700"/>
          </a:solidFill>
          <a:ln>
            <a:noFill/>
          </a:ln>
          <a:extLst/>
        </p:spPr>
        <p:txBody>
          <a:bodyPr lIns="0" tIns="0" rIns="0" bIns="0"/>
          <a:lstStyle/>
          <a:p>
            <a:pPr algn="ctr" defTabSz="914165" fontAlgn="base">
              <a:spcBef>
                <a:spcPct val="0"/>
              </a:spcBef>
              <a:spcAft>
                <a:spcPct val="0"/>
              </a:spcAft>
            </a:pPr>
            <a:endParaRPr lang="en-US" sz="3100">
              <a:solidFill>
                <a:srgbClr val="2B2922"/>
              </a:solidFill>
              <a:latin typeface="Copperplate" charset="0"/>
              <a:ea typeface="ヒラギノ明朝 ProN W3" charset="0"/>
              <a:cs typeface="ヒラギノ明朝 ProN W3" charset="0"/>
              <a:sym typeface="Copperplate" charset="0"/>
            </a:endParaRPr>
          </a:p>
        </p:txBody>
      </p:sp>
    </p:spTree>
    <p:extLst>
      <p:ext uri="{BB962C8B-B14F-4D97-AF65-F5344CB8AC3E}">
        <p14:creationId xmlns:p14="http://schemas.microsoft.com/office/powerpoint/2010/main" val="360433990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1662" y="101410"/>
            <a:ext cx="6875859" cy="1062633"/>
          </a:xfrm>
        </p:spPr>
        <p:txBody>
          <a:bodyPr>
            <a:noAutofit/>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
          <p:cNvSpPr>
            <a:spLocks/>
          </p:cNvSpPr>
          <p:nvPr/>
        </p:nvSpPr>
        <p:spPr bwMode="auto">
          <a:xfrm>
            <a:off x="1821657" y="1251826"/>
            <a:ext cx="7322344" cy="160734"/>
          </a:xfrm>
          <a:prstGeom prst="rect">
            <a:avLst/>
          </a:prstGeom>
          <a:solidFill>
            <a:srgbClr val="572700"/>
          </a:solidFill>
          <a:ln>
            <a:noFill/>
          </a:ln>
          <a:extLst/>
        </p:spPr>
        <p:txBody>
          <a:bodyPr lIns="0" tIns="0" rIns="0" bIns="0"/>
          <a:lstStyle/>
          <a:p>
            <a:pPr algn="ctr" defTabSz="914165" fontAlgn="base">
              <a:spcBef>
                <a:spcPct val="0"/>
              </a:spcBef>
              <a:spcAft>
                <a:spcPct val="0"/>
              </a:spcAft>
            </a:pPr>
            <a:endParaRPr lang="en-US" sz="3100">
              <a:solidFill>
                <a:srgbClr val="2B2922"/>
              </a:solidFill>
              <a:latin typeface="Copperplate" charset="0"/>
              <a:ea typeface="ヒラギノ明朝 ProN W3" charset="0"/>
              <a:cs typeface="ヒラギノ明朝 ProN W3" charset="0"/>
              <a:sym typeface="Copperplate" charset="0"/>
            </a:endParaRPr>
          </a:p>
        </p:txBody>
      </p:sp>
    </p:spTree>
    <p:extLst>
      <p:ext uri="{BB962C8B-B14F-4D97-AF65-F5344CB8AC3E}">
        <p14:creationId xmlns:p14="http://schemas.microsoft.com/office/powerpoint/2010/main" val="307115341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54151" y="3574383"/>
            <a:ext cx="6440214"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2054152" y="1771496"/>
            <a:ext cx="6440214" cy="1500188"/>
          </a:xfrm>
        </p:spPr>
        <p:txBody>
          <a:bodyPr anchor="b"/>
          <a:lstStyle>
            <a:lvl1pPr marL="0" indent="0">
              <a:buNone/>
              <a:defRPr sz="1400"/>
            </a:lvl1pPr>
            <a:lvl2pPr marL="321357" indent="0">
              <a:buNone/>
              <a:defRPr sz="1300"/>
            </a:lvl2pPr>
            <a:lvl3pPr marL="642717" indent="0">
              <a:buNone/>
              <a:defRPr sz="1100"/>
            </a:lvl3pPr>
            <a:lvl4pPr marL="964075" indent="0">
              <a:buNone/>
              <a:defRPr sz="1000"/>
            </a:lvl4pPr>
            <a:lvl5pPr marL="1285434" indent="0">
              <a:buNone/>
              <a:defRPr sz="1000"/>
            </a:lvl5pPr>
            <a:lvl6pPr marL="1606794" indent="0">
              <a:buNone/>
              <a:defRPr sz="1000"/>
            </a:lvl6pPr>
            <a:lvl7pPr marL="1928151" indent="0">
              <a:buNone/>
              <a:defRPr sz="1000"/>
            </a:lvl7pPr>
            <a:lvl8pPr marL="2249511" indent="0">
              <a:buNone/>
              <a:defRPr sz="1000"/>
            </a:lvl8pPr>
            <a:lvl9pPr marL="2570870" indent="0">
              <a:buNone/>
              <a:defRPr sz="1000"/>
            </a:lvl9pPr>
          </a:lstStyle>
          <a:p>
            <a:pPr lvl="0"/>
            <a:r>
              <a:rPr lang="en-US" smtClean="0"/>
              <a:t>Click to edit Master text styles</a:t>
            </a:r>
          </a:p>
        </p:txBody>
      </p:sp>
    </p:spTree>
    <p:extLst>
      <p:ext uri="{BB962C8B-B14F-4D97-AF65-F5344CB8AC3E}">
        <p14:creationId xmlns:p14="http://schemas.microsoft.com/office/powerpoint/2010/main" val="408630463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21662" y="131678"/>
            <a:ext cx="7054351" cy="1062633"/>
          </a:xfrm>
        </p:spPr>
        <p:txBody>
          <a:bodyPr/>
          <a:lstStyle>
            <a:lvl1pPr>
              <a:defRPr sz="4400"/>
            </a:lvl1pPr>
          </a:lstStyle>
          <a:p>
            <a:r>
              <a:rPr lang="en-US" smtClean="0"/>
              <a:t>Click to edit Master title style</a:t>
            </a:r>
            <a:endParaRPr lang="en-US" dirty="0"/>
          </a:p>
        </p:txBody>
      </p:sp>
      <p:sp>
        <p:nvSpPr>
          <p:cNvPr id="3" name="Content Placeholder 2"/>
          <p:cNvSpPr>
            <a:spLocks noGrp="1"/>
          </p:cNvSpPr>
          <p:nvPr>
            <p:ph sz="half" idx="1"/>
          </p:nvPr>
        </p:nvSpPr>
        <p:spPr>
          <a:xfrm>
            <a:off x="1821656" y="1509117"/>
            <a:ext cx="3384352" cy="425310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13165" y="1509117"/>
            <a:ext cx="3384352" cy="425310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4049871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01176" y="274588"/>
            <a:ext cx="7238701" cy="1143000"/>
          </a:xfrm>
        </p:spPr>
        <p:txBody>
          <a:bodyPr/>
          <a:lstStyle>
            <a:lvl1pPr>
              <a:defRPr sz="4400"/>
            </a:lvl1pPr>
          </a:lstStyle>
          <a:p>
            <a:r>
              <a:rPr lang="en-US" smtClean="0"/>
              <a:t>Click to edit Master title style</a:t>
            </a:r>
            <a:endParaRPr lang="en-US" dirty="0"/>
          </a:p>
        </p:txBody>
      </p:sp>
      <p:sp>
        <p:nvSpPr>
          <p:cNvPr id="5" name="Text Placeholder 4"/>
          <p:cNvSpPr>
            <a:spLocks noGrp="1"/>
          </p:cNvSpPr>
          <p:nvPr>
            <p:ph type="body" sz="quarter" idx="3"/>
          </p:nvPr>
        </p:nvSpPr>
        <p:spPr>
          <a:xfrm>
            <a:off x="1907131" y="1534791"/>
            <a:ext cx="6779224" cy="639589"/>
          </a:xfrm>
        </p:spPr>
        <p:txBody>
          <a:bodyPr anchor="b"/>
          <a:lstStyle>
            <a:lvl1pPr marL="0" indent="0">
              <a:buNone/>
              <a:defRPr sz="1700" b="1"/>
            </a:lvl1pPr>
            <a:lvl2pPr marL="321357" indent="0">
              <a:buNone/>
              <a:defRPr sz="1400" b="1"/>
            </a:lvl2pPr>
            <a:lvl3pPr marL="642717" indent="0">
              <a:buNone/>
              <a:defRPr sz="1300" b="1"/>
            </a:lvl3pPr>
            <a:lvl4pPr marL="964075" indent="0">
              <a:buNone/>
              <a:defRPr sz="1100" b="1"/>
            </a:lvl4pPr>
            <a:lvl5pPr marL="1285434" indent="0">
              <a:buNone/>
              <a:defRPr sz="1100" b="1"/>
            </a:lvl5pPr>
            <a:lvl6pPr marL="1606794" indent="0">
              <a:buNone/>
              <a:defRPr sz="1100" b="1"/>
            </a:lvl6pPr>
            <a:lvl7pPr marL="1928151" indent="0">
              <a:buNone/>
              <a:defRPr sz="1100" b="1"/>
            </a:lvl7pPr>
            <a:lvl8pPr marL="2249511" indent="0">
              <a:buNone/>
              <a:defRPr sz="1100" b="1"/>
            </a:lvl8pPr>
            <a:lvl9pPr marL="2570870"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1907129" y="2174379"/>
            <a:ext cx="6779225" cy="3683425"/>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2232603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7590" y="4393406"/>
            <a:ext cx="8582077" cy="946547"/>
          </a:xfrm>
        </p:spPr>
        <p:txBody>
          <a:bodyPr/>
          <a:lstStyle/>
          <a:p>
            <a:r>
              <a:rPr lang="en-US" smtClean="0"/>
              <a:t>Click to edit Master title style</a:t>
            </a:r>
            <a:endParaRPr lang="en-US" dirty="0"/>
          </a:p>
        </p:txBody>
      </p:sp>
      <p:sp>
        <p:nvSpPr>
          <p:cNvPr id="4" name="Content Placeholder 3"/>
          <p:cNvSpPr>
            <a:spLocks noGrp="1"/>
          </p:cNvSpPr>
          <p:nvPr>
            <p:ph sz="half" idx="2"/>
          </p:nvPr>
        </p:nvSpPr>
        <p:spPr>
          <a:xfrm>
            <a:off x="1836348" y="5661422"/>
            <a:ext cx="7033314" cy="85725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p:txBody>
      </p:sp>
      <p:sp>
        <p:nvSpPr>
          <p:cNvPr id="7" name="Content Placeholder 5"/>
          <p:cNvSpPr>
            <a:spLocks noGrp="1"/>
          </p:cNvSpPr>
          <p:nvPr>
            <p:ph sz="quarter" idx="11"/>
          </p:nvPr>
        </p:nvSpPr>
        <p:spPr>
          <a:xfrm>
            <a:off x="5735446" y="327051"/>
            <a:ext cx="3134221" cy="3886646"/>
          </a:xfrm>
        </p:spPr>
        <p:txBody>
          <a:bodyPr/>
          <a:lstStyle/>
          <a:p>
            <a:pPr lvl="0"/>
            <a:r>
              <a:rPr lang="en-US" smtClean="0"/>
              <a:t>Click to edit Master text styles</a:t>
            </a:r>
          </a:p>
        </p:txBody>
      </p:sp>
      <p:sp>
        <p:nvSpPr>
          <p:cNvPr id="8" name="Content Placeholder 5"/>
          <p:cNvSpPr>
            <a:spLocks noGrp="1"/>
          </p:cNvSpPr>
          <p:nvPr>
            <p:ph sz="quarter" idx="12"/>
          </p:nvPr>
        </p:nvSpPr>
        <p:spPr>
          <a:xfrm>
            <a:off x="287589" y="327051"/>
            <a:ext cx="3134221" cy="3886646"/>
          </a:xfrm>
        </p:spPr>
        <p:txBody>
          <a:bodyPr/>
          <a:lstStyle/>
          <a:p>
            <a:pPr lvl="0"/>
            <a:r>
              <a:rPr lang="en-US" smtClean="0"/>
              <a:t>Click to edit Master text styles</a:t>
            </a:r>
          </a:p>
        </p:txBody>
      </p:sp>
      <p:sp>
        <p:nvSpPr>
          <p:cNvPr id="10" name="Content Placeholder 9"/>
          <p:cNvSpPr>
            <a:spLocks noGrp="1"/>
          </p:cNvSpPr>
          <p:nvPr>
            <p:ph sz="quarter" idx="13"/>
          </p:nvPr>
        </p:nvSpPr>
        <p:spPr>
          <a:xfrm>
            <a:off x="3571881" y="327050"/>
            <a:ext cx="2012529" cy="1823740"/>
          </a:xfrm>
        </p:spPr>
        <p:txBody>
          <a:bodyPr/>
          <a:lstStyle/>
          <a:p>
            <a:pPr lvl="0"/>
            <a:r>
              <a:rPr lang="en-US" smtClean="0"/>
              <a:t>Click to edit Master text styles</a:t>
            </a:r>
          </a:p>
        </p:txBody>
      </p:sp>
      <p:sp>
        <p:nvSpPr>
          <p:cNvPr id="12" name="Content Placeholder 9"/>
          <p:cNvSpPr>
            <a:spLocks noGrp="1"/>
          </p:cNvSpPr>
          <p:nvPr>
            <p:ph sz="quarter" idx="14"/>
          </p:nvPr>
        </p:nvSpPr>
        <p:spPr>
          <a:xfrm>
            <a:off x="3571881" y="2276568"/>
            <a:ext cx="2012529" cy="1937129"/>
          </a:xfrm>
        </p:spPr>
        <p:txBody>
          <a:bodyPr/>
          <a:lstStyle/>
          <a:p>
            <a:pPr lvl="0"/>
            <a:r>
              <a:rPr lang="en-US" smtClean="0"/>
              <a:t>Click to edit Master text styles</a:t>
            </a:r>
          </a:p>
        </p:txBody>
      </p:sp>
    </p:spTree>
    <p:extLst>
      <p:ext uri="{BB962C8B-B14F-4D97-AF65-F5344CB8AC3E}">
        <p14:creationId xmlns:p14="http://schemas.microsoft.com/office/powerpoint/2010/main" val="374396141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454588" y="5809152"/>
            <a:ext cx="1213821" cy="365125"/>
          </a:xfrm>
          <a:prstGeom prst="rect">
            <a:avLst/>
          </a:prstGeom>
        </p:spPr>
        <p:txBody>
          <a:bodyPr/>
          <a:lstStyle/>
          <a:p>
            <a:fld id="{963E65CD-F45D-4249-A31E-D3E05F1ED909}" type="datetimeFigureOut">
              <a:rPr lang="en-US" smtClean="0">
                <a:solidFill>
                  <a:srgbClr val="4E5B6F"/>
                </a:solidFill>
                <a:latin typeface="Times New Roman"/>
                <a:ea typeface="ヒラギノ明朝 ProN W3"/>
                <a:cs typeface="ヒラギノ明朝 ProN W3"/>
              </a:rPr>
              <a:pPr/>
              <a:t>8/22/2016</a:t>
            </a:fld>
            <a:endParaRPr lang="en-US">
              <a:solidFill>
                <a:srgbClr val="4E5B6F"/>
              </a:solidFill>
              <a:latin typeface="Times New Roman"/>
              <a:ea typeface="ヒラギノ明朝 ProN W3"/>
              <a:cs typeface="ヒラギノ明朝 ProN W3"/>
            </a:endParaRPr>
          </a:p>
        </p:txBody>
      </p:sp>
      <p:sp>
        <p:nvSpPr>
          <p:cNvPr id="5" name="Footer Placeholder 4"/>
          <p:cNvSpPr>
            <a:spLocks noGrp="1"/>
          </p:cNvSpPr>
          <p:nvPr>
            <p:ph type="ftr" sz="quarter" idx="11"/>
          </p:nvPr>
        </p:nvSpPr>
        <p:spPr>
          <a:xfrm>
            <a:off x="914401" y="5809152"/>
            <a:ext cx="5540188" cy="365125"/>
          </a:xfrm>
          <a:prstGeom prst="rect">
            <a:avLst/>
          </a:prstGeom>
        </p:spPr>
        <p:txBody>
          <a:bodyPr/>
          <a:lstStyle/>
          <a:p>
            <a:endParaRPr lang="en-US">
              <a:solidFill>
                <a:srgbClr val="4E5B6F"/>
              </a:solidFill>
              <a:latin typeface="Times New Roman"/>
              <a:ea typeface="ヒラギノ明朝 ProN W3"/>
              <a:cs typeface="ヒラギノ明朝 ProN W3"/>
            </a:endParaRPr>
          </a:p>
        </p:txBody>
      </p:sp>
      <p:sp>
        <p:nvSpPr>
          <p:cNvPr id="6" name="Slide Number Placeholder 5"/>
          <p:cNvSpPr>
            <a:spLocks noGrp="1"/>
          </p:cNvSpPr>
          <p:nvPr>
            <p:ph type="sldNum" sz="quarter" idx="12"/>
          </p:nvPr>
        </p:nvSpPr>
        <p:spPr>
          <a:xfrm>
            <a:off x="7670202" y="5809152"/>
            <a:ext cx="554023" cy="365125"/>
          </a:xfrm>
          <a:prstGeom prst="rect">
            <a:avLst/>
          </a:prstGeom>
        </p:spPr>
        <p:txBody>
          <a:bodyPr/>
          <a:lstStyle/>
          <a:p>
            <a:fld id="{140135F9-AC14-4BDF-BD8C-648D5CBCF8D0}" type="slidenum">
              <a:rPr lang="en-US" smtClean="0">
                <a:solidFill>
                  <a:srgbClr val="4E5B6F"/>
                </a:solidFill>
                <a:latin typeface="Times New Roman"/>
                <a:ea typeface="ヒラギノ明朝 ProN W3"/>
                <a:cs typeface="ヒラギノ明朝 ProN W3"/>
              </a:rPr>
              <a:pPr/>
              <a:t>‹#›</a:t>
            </a:fld>
            <a:endParaRPr lang="en-US">
              <a:solidFill>
                <a:srgbClr val="4E5B6F"/>
              </a:solidFill>
              <a:latin typeface="Times New Roman"/>
              <a:ea typeface="ヒラギノ明朝 ProN W3"/>
              <a:cs typeface="ヒラギノ明朝 ProN W3"/>
            </a:endParaRPr>
          </a:p>
        </p:txBody>
      </p:sp>
    </p:spTree>
    <p:extLst>
      <p:ext uri="{BB962C8B-B14F-4D97-AF65-F5344CB8AC3E}">
        <p14:creationId xmlns:p14="http://schemas.microsoft.com/office/powerpoint/2010/main" val="1136075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54588" y="5809152"/>
            <a:ext cx="1213821" cy="365125"/>
          </a:xfrm>
          <a:prstGeom prst="rect">
            <a:avLst/>
          </a:prstGeom>
        </p:spPr>
        <p:txBody>
          <a:bodyPr/>
          <a:lstStyle/>
          <a:p>
            <a:fld id="{963E65CD-F45D-4249-A31E-D3E05F1ED909}" type="datetimeFigureOut">
              <a:rPr lang="en-US" smtClean="0">
                <a:solidFill>
                  <a:srgbClr val="4E5B6F"/>
                </a:solidFill>
                <a:latin typeface="Times New Roman"/>
                <a:ea typeface="ヒラギノ明朝 ProN W3"/>
                <a:cs typeface="ヒラギノ明朝 ProN W3"/>
              </a:rPr>
              <a:pPr/>
              <a:t>8/22/2016</a:t>
            </a:fld>
            <a:endParaRPr lang="en-US">
              <a:solidFill>
                <a:srgbClr val="4E5B6F"/>
              </a:solidFill>
              <a:latin typeface="Times New Roman"/>
              <a:ea typeface="ヒラギノ明朝 ProN W3"/>
              <a:cs typeface="ヒラギノ明朝 ProN W3"/>
            </a:endParaRPr>
          </a:p>
        </p:txBody>
      </p:sp>
      <p:sp>
        <p:nvSpPr>
          <p:cNvPr id="5" name="Footer Placeholder 4"/>
          <p:cNvSpPr>
            <a:spLocks noGrp="1"/>
          </p:cNvSpPr>
          <p:nvPr>
            <p:ph type="ftr" sz="quarter" idx="11"/>
          </p:nvPr>
        </p:nvSpPr>
        <p:spPr>
          <a:xfrm>
            <a:off x="914401" y="5809152"/>
            <a:ext cx="5540188" cy="365125"/>
          </a:xfrm>
          <a:prstGeom prst="rect">
            <a:avLst/>
          </a:prstGeom>
        </p:spPr>
        <p:txBody>
          <a:bodyPr/>
          <a:lstStyle/>
          <a:p>
            <a:endParaRPr lang="en-US">
              <a:solidFill>
                <a:srgbClr val="4E5B6F"/>
              </a:solidFill>
              <a:latin typeface="Times New Roman"/>
              <a:ea typeface="ヒラギノ明朝 ProN W3"/>
              <a:cs typeface="ヒラギノ明朝 ProN W3"/>
            </a:endParaRPr>
          </a:p>
        </p:txBody>
      </p:sp>
      <p:sp>
        <p:nvSpPr>
          <p:cNvPr id="6" name="Slide Number Placeholder 5"/>
          <p:cNvSpPr>
            <a:spLocks noGrp="1"/>
          </p:cNvSpPr>
          <p:nvPr>
            <p:ph type="sldNum" sz="quarter" idx="12"/>
          </p:nvPr>
        </p:nvSpPr>
        <p:spPr>
          <a:xfrm>
            <a:off x="7670202" y="5809152"/>
            <a:ext cx="554023" cy="365125"/>
          </a:xfrm>
          <a:prstGeom prst="rect">
            <a:avLst/>
          </a:prstGeom>
        </p:spPr>
        <p:txBody>
          <a:bodyPr/>
          <a:lstStyle/>
          <a:p>
            <a:fld id="{140135F9-AC14-4BDF-BD8C-648D5CBCF8D0}" type="slidenum">
              <a:rPr lang="en-US" smtClean="0">
                <a:solidFill>
                  <a:srgbClr val="4E5B6F"/>
                </a:solidFill>
                <a:latin typeface="Times New Roman"/>
                <a:ea typeface="ヒラギノ明朝 ProN W3"/>
                <a:cs typeface="ヒラギノ明朝 ProN W3"/>
              </a:rPr>
              <a:pPr/>
              <a:t>‹#›</a:t>
            </a:fld>
            <a:endParaRPr lang="en-US">
              <a:solidFill>
                <a:srgbClr val="4E5B6F"/>
              </a:solidFill>
              <a:latin typeface="Times New Roman"/>
              <a:ea typeface="ヒラギノ明朝 ProN W3"/>
              <a:cs typeface="ヒラギノ明朝 ProN W3"/>
            </a:endParaRPr>
          </a:p>
        </p:txBody>
      </p:sp>
    </p:spTree>
    <p:extLst>
      <p:ext uri="{BB962C8B-B14F-4D97-AF65-F5344CB8AC3E}">
        <p14:creationId xmlns:p14="http://schemas.microsoft.com/office/powerpoint/2010/main" val="1384361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54588" y="5809152"/>
            <a:ext cx="1213821" cy="365125"/>
          </a:xfrm>
          <a:prstGeom prst="rect">
            <a:avLst/>
          </a:prstGeom>
        </p:spPr>
        <p:txBody>
          <a:bodyPr/>
          <a:lstStyle/>
          <a:p>
            <a:fld id="{963E65CD-F45D-4249-A31E-D3E05F1ED909}" type="datetimeFigureOut">
              <a:rPr lang="en-US" smtClean="0">
                <a:solidFill>
                  <a:srgbClr val="4E5B6F"/>
                </a:solidFill>
                <a:latin typeface="Times New Roman"/>
                <a:ea typeface="ヒラギノ明朝 ProN W3"/>
                <a:cs typeface="ヒラギノ明朝 ProN W3"/>
              </a:rPr>
              <a:pPr/>
              <a:t>8/22/2016</a:t>
            </a:fld>
            <a:endParaRPr lang="en-US">
              <a:solidFill>
                <a:srgbClr val="4E5B6F"/>
              </a:solidFill>
              <a:latin typeface="Times New Roman"/>
              <a:ea typeface="ヒラギノ明朝 ProN W3"/>
              <a:cs typeface="ヒラギノ明朝 ProN W3"/>
            </a:endParaRPr>
          </a:p>
        </p:txBody>
      </p:sp>
      <p:sp>
        <p:nvSpPr>
          <p:cNvPr id="3" name="Footer Placeholder 2"/>
          <p:cNvSpPr>
            <a:spLocks noGrp="1"/>
          </p:cNvSpPr>
          <p:nvPr>
            <p:ph type="ftr" sz="quarter" idx="11"/>
          </p:nvPr>
        </p:nvSpPr>
        <p:spPr>
          <a:xfrm>
            <a:off x="914401" y="5809152"/>
            <a:ext cx="5540188" cy="365125"/>
          </a:xfrm>
          <a:prstGeom prst="rect">
            <a:avLst/>
          </a:prstGeom>
        </p:spPr>
        <p:txBody>
          <a:bodyPr/>
          <a:lstStyle/>
          <a:p>
            <a:endParaRPr lang="en-US">
              <a:solidFill>
                <a:srgbClr val="4E5B6F"/>
              </a:solidFill>
              <a:latin typeface="Times New Roman"/>
              <a:ea typeface="ヒラギノ明朝 ProN W3"/>
              <a:cs typeface="ヒラギノ明朝 ProN W3"/>
            </a:endParaRPr>
          </a:p>
        </p:txBody>
      </p:sp>
      <p:sp>
        <p:nvSpPr>
          <p:cNvPr id="4" name="Slide Number Placeholder 3"/>
          <p:cNvSpPr>
            <a:spLocks noGrp="1"/>
          </p:cNvSpPr>
          <p:nvPr>
            <p:ph type="sldNum" sz="quarter" idx="12"/>
          </p:nvPr>
        </p:nvSpPr>
        <p:spPr>
          <a:xfrm>
            <a:off x="7670202" y="5809152"/>
            <a:ext cx="554023" cy="365125"/>
          </a:xfrm>
          <a:prstGeom prst="rect">
            <a:avLst/>
          </a:prstGeom>
        </p:spPr>
        <p:txBody>
          <a:bodyPr/>
          <a:lstStyle/>
          <a:p>
            <a:fld id="{140135F9-AC14-4BDF-BD8C-648D5CBCF8D0}" type="slidenum">
              <a:rPr lang="en-US" smtClean="0">
                <a:solidFill>
                  <a:srgbClr val="4E5B6F"/>
                </a:solidFill>
                <a:latin typeface="Times New Roman"/>
                <a:ea typeface="ヒラギノ明朝 ProN W3"/>
                <a:cs typeface="ヒラギノ明朝 ProN W3"/>
              </a:rPr>
              <a:pPr/>
              <a:t>‹#›</a:t>
            </a:fld>
            <a:endParaRPr lang="en-US">
              <a:solidFill>
                <a:srgbClr val="4E5B6F"/>
              </a:solidFill>
              <a:latin typeface="Times New Roman"/>
              <a:ea typeface="ヒラギノ明朝 ProN W3"/>
              <a:cs typeface="ヒラギノ明朝 ProN W3"/>
            </a:endParaRPr>
          </a:p>
        </p:txBody>
      </p:sp>
    </p:spTree>
    <p:extLst>
      <p:ext uri="{BB962C8B-B14F-4D97-AF65-F5344CB8AC3E}">
        <p14:creationId xmlns:p14="http://schemas.microsoft.com/office/powerpoint/2010/main" val="2682206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54151" y="3574383"/>
            <a:ext cx="6440214"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2054152" y="1771496"/>
            <a:ext cx="6440214" cy="1500188"/>
          </a:xfrm>
        </p:spPr>
        <p:txBody>
          <a:bodyPr anchor="b"/>
          <a:lstStyle>
            <a:lvl1pPr marL="0" indent="0">
              <a:buNone/>
              <a:defRPr sz="1400"/>
            </a:lvl1pPr>
            <a:lvl2pPr marL="321357" indent="0">
              <a:buNone/>
              <a:defRPr sz="1300"/>
            </a:lvl2pPr>
            <a:lvl3pPr marL="642717" indent="0">
              <a:buNone/>
              <a:defRPr sz="1100"/>
            </a:lvl3pPr>
            <a:lvl4pPr marL="964075" indent="0">
              <a:buNone/>
              <a:defRPr sz="1000"/>
            </a:lvl4pPr>
            <a:lvl5pPr marL="1285434" indent="0">
              <a:buNone/>
              <a:defRPr sz="1000"/>
            </a:lvl5pPr>
            <a:lvl6pPr marL="1606794" indent="0">
              <a:buNone/>
              <a:defRPr sz="1000"/>
            </a:lvl6pPr>
            <a:lvl7pPr marL="1928151" indent="0">
              <a:buNone/>
              <a:defRPr sz="1000"/>
            </a:lvl7pPr>
            <a:lvl8pPr marL="2249511" indent="0">
              <a:buNone/>
              <a:defRPr sz="1000"/>
            </a:lvl8pPr>
            <a:lvl9pPr marL="2570870" indent="0">
              <a:buNone/>
              <a:defRPr sz="1000"/>
            </a:lvl9pPr>
          </a:lstStyle>
          <a:p>
            <a:pPr lvl="0"/>
            <a:r>
              <a:rPr lang="en-US" smtClean="0"/>
              <a:t>Click to edit Master text styles</a:t>
            </a:r>
          </a:p>
        </p:txBody>
      </p:sp>
    </p:spTree>
    <p:extLst>
      <p:ext uri="{BB962C8B-B14F-4D97-AF65-F5344CB8AC3E}">
        <p14:creationId xmlns:p14="http://schemas.microsoft.com/office/powerpoint/2010/main" val="396911569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21662" y="131678"/>
            <a:ext cx="7054351" cy="1062633"/>
          </a:xfrm>
        </p:spPr>
        <p:txBody>
          <a:bodyPr/>
          <a:lstStyle>
            <a:lvl1pPr>
              <a:defRPr sz="4400"/>
            </a:lvl1pPr>
          </a:lstStyle>
          <a:p>
            <a:r>
              <a:rPr lang="en-US" smtClean="0"/>
              <a:t>Click to edit Master title style</a:t>
            </a:r>
            <a:endParaRPr lang="en-US" dirty="0"/>
          </a:p>
        </p:txBody>
      </p:sp>
      <p:sp>
        <p:nvSpPr>
          <p:cNvPr id="3" name="Content Placeholder 2"/>
          <p:cNvSpPr>
            <a:spLocks noGrp="1"/>
          </p:cNvSpPr>
          <p:nvPr>
            <p:ph sz="half" idx="1"/>
          </p:nvPr>
        </p:nvSpPr>
        <p:spPr>
          <a:xfrm>
            <a:off x="1821656" y="1509117"/>
            <a:ext cx="3384352" cy="425310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13165" y="1509117"/>
            <a:ext cx="3384352" cy="425310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0301167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01176" y="274588"/>
            <a:ext cx="7238701" cy="1143000"/>
          </a:xfrm>
        </p:spPr>
        <p:txBody>
          <a:bodyPr/>
          <a:lstStyle>
            <a:lvl1pPr>
              <a:defRPr sz="4400"/>
            </a:lvl1pPr>
          </a:lstStyle>
          <a:p>
            <a:r>
              <a:rPr lang="en-US" smtClean="0"/>
              <a:t>Click to edit Master title style</a:t>
            </a:r>
            <a:endParaRPr lang="en-US" dirty="0"/>
          </a:p>
        </p:txBody>
      </p:sp>
      <p:sp>
        <p:nvSpPr>
          <p:cNvPr id="5" name="Text Placeholder 4"/>
          <p:cNvSpPr>
            <a:spLocks noGrp="1"/>
          </p:cNvSpPr>
          <p:nvPr>
            <p:ph type="body" sz="quarter" idx="3"/>
          </p:nvPr>
        </p:nvSpPr>
        <p:spPr>
          <a:xfrm>
            <a:off x="1907131" y="1534791"/>
            <a:ext cx="6779224" cy="639589"/>
          </a:xfrm>
        </p:spPr>
        <p:txBody>
          <a:bodyPr anchor="b"/>
          <a:lstStyle>
            <a:lvl1pPr marL="0" indent="0">
              <a:buNone/>
              <a:defRPr sz="1700" b="1"/>
            </a:lvl1pPr>
            <a:lvl2pPr marL="321357" indent="0">
              <a:buNone/>
              <a:defRPr sz="1400" b="1"/>
            </a:lvl2pPr>
            <a:lvl3pPr marL="642717" indent="0">
              <a:buNone/>
              <a:defRPr sz="1300" b="1"/>
            </a:lvl3pPr>
            <a:lvl4pPr marL="964075" indent="0">
              <a:buNone/>
              <a:defRPr sz="1100" b="1"/>
            </a:lvl4pPr>
            <a:lvl5pPr marL="1285434" indent="0">
              <a:buNone/>
              <a:defRPr sz="1100" b="1"/>
            </a:lvl5pPr>
            <a:lvl6pPr marL="1606794" indent="0">
              <a:buNone/>
              <a:defRPr sz="1100" b="1"/>
            </a:lvl6pPr>
            <a:lvl7pPr marL="1928151" indent="0">
              <a:buNone/>
              <a:defRPr sz="1100" b="1"/>
            </a:lvl7pPr>
            <a:lvl8pPr marL="2249511" indent="0">
              <a:buNone/>
              <a:defRPr sz="1100" b="1"/>
            </a:lvl8pPr>
            <a:lvl9pPr marL="2570870"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1907129" y="2174379"/>
            <a:ext cx="6779225" cy="3683425"/>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132323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7590" y="4393406"/>
            <a:ext cx="8582077" cy="946547"/>
          </a:xfrm>
        </p:spPr>
        <p:txBody>
          <a:bodyPr/>
          <a:lstStyle/>
          <a:p>
            <a:r>
              <a:rPr lang="en-US" smtClean="0"/>
              <a:t>Click to edit Master title style</a:t>
            </a:r>
            <a:endParaRPr lang="en-US" dirty="0"/>
          </a:p>
        </p:txBody>
      </p:sp>
      <p:sp>
        <p:nvSpPr>
          <p:cNvPr id="4" name="Content Placeholder 3"/>
          <p:cNvSpPr>
            <a:spLocks noGrp="1"/>
          </p:cNvSpPr>
          <p:nvPr>
            <p:ph sz="half" idx="2"/>
          </p:nvPr>
        </p:nvSpPr>
        <p:spPr>
          <a:xfrm>
            <a:off x="1836348" y="5661422"/>
            <a:ext cx="7033314" cy="85725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p:txBody>
      </p:sp>
      <p:sp>
        <p:nvSpPr>
          <p:cNvPr id="7" name="Content Placeholder 5"/>
          <p:cNvSpPr>
            <a:spLocks noGrp="1"/>
          </p:cNvSpPr>
          <p:nvPr>
            <p:ph sz="quarter" idx="11"/>
          </p:nvPr>
        </p:nvSpPr>
        <p:spPr>
          <a:xfrm>
            <a:off x="5735446" y="327051"/>
            <a:ext cx="3134221" cy="3886646"/>
          </a:xfrm>
        </p:spPr>
        <p:txBody>
          <a:bodyPr/>
          <a:lstStyle/>
          <a:p>
            <a:pPr lvl="0"/>
            <a:r>
              <a:rPr lang="en-US" smtClean="0"/>
              <a:t>Click to edit Master text styles</a:t>
            </a:r>
          </a:p>
        </p:txBody>
      </p:sp>
      <p:sp>
        <p:nvSpPr>
          <p:cNvPr id="8" name="Content Placeholder 5"/>
          <p:cNvSpPr>
            <a:spLocks noGrp="1"/>
          </p:cNvSpPr>
          <p:nvPr>
            <p:ph sz="quarter" idx="12"/>
          </p:nvPr>
        </p:nvSpPr>
        <p:spPr>
          <a:xfrm>
            <a:off x="287589" y="327051"/>
            <a:ext cx="3134221" cy="3886646"/>
          </a:xfrm>
        </p:spPr>
        <p:txBody>
          <a:bodyPr/>
          <a:lstStyle/>
          <a:p>
            <a:pPr lvl="0"/>
            <a:r>
              <a:rPr lang="en-US" smtClean="0"/>
              <a:t>Click to edit Master text styles</a:t>
            </a:r>
          </a:p>
        </p:txBody>
      </p:sp>
      <p:sp>
        <p:nvSpPr>
          <p:cNvPr id="10" name="Content Placeholder 9"/>
          <p:cNvSpPr>
            <a:spLocks noGrp="1"/>
          </p:cNvSpPr>
          <p:nvPr>
            <p:ph sz="quarter" idx="13"/>
          </p:nvPr>
        </p:nvSpPr>
        <p:spPr>
          <a:xfrm>
            <a:off x="3571881" y="327050"/>
            <a:ext cx="2012529" cy="1823740"/>
          </a:xfrm>
        </p:spPr>
        <p:txBody>
          <a:bodyPr/>
          <a:lstStyle/>
          <a:p>
            <a:pPr lvl="0"/>
            <a:r>
              <a:rPr lang="en-US" smtClean="0"/>
              <a:t>Click to edit Master text styles</a:t>
            </a:r>
          </a:p>
        </p:txBody>
      </p:sp>
      <p:sp>
        <p:nvSpPr>
          <p:cNvPr id="12" name="Content Placeholder 9"/>
          <p:cNvSpPr>
            <a:spLocks noGrp="1"/>
          </p:cNvSpPr>
          <p:nvPr>
            <p:ph sz="quarter" idx="14"/>
          </p:nvPr>
        </p:nvSpPr>
        <p:spPr>
          <a:xfrm>
            <a:off x="3571881" y="2276568"/>
            <a:ext cx="2012529" cy="1937129"/>
          </a:xfrm>
        </p:spPr>
        <p:txBody>
          <a:bodyPr/>
          <a:lstStyle/>
          <a:p>
            <a:pPr lvl="0"/>
            <a:r>
              <a:rPr lang="en-US" smtClean="0"/>
              <a:t>Click to edit Master text styles</a:t>
            </a:r>
          </a:p>
        </p:txBody>
      </p:sp>
    </p:spTree>
    <p:extLst>
      <p:ext uri="{BB962C8B-B14F-4D97-AF65-F5344CB8AC3E}">
        <p14:creationId xmlns:p14="http://schemas.microsoft.com/office/powerpoint/2010/main" val="403890582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454588" y="5809152"/>
            <a:ext cx="1213821" cy="365125"/>
          </a:xfrm>
          <a:prstGeom prst="rect">
            <a:avLst/>
          </a:prstGeom>
        </p:spPr>
        <p:txBody>
          <a:bodyPr/>
          <a:lstStyle/>
          <a:p>
            <a:fld id="{963E65CD-F45D-4249-A31E-D3E05F1ED909}" type="datetimeFigureOut">
              <a:rPr lang="en-US" smtClean="0">
                <a:solidFill>
                  <a:srgbClr val="4E5B6F"/>
                </a:solidFill>
              </a:rPr>
              <a:pPr/>
              <a:t>8/22/2016</a:t>
            </a:fld>
            <a:endParaRPr lang="en-US">
              <a:solidFill>
                <a:srgbClr val="4E5B6F"/>
              </a:solidFill>
            </a:endParaRPr>
          </a:p>
        </p:txBody>
      </p:sp>
      <p:sp>
        <p:nvSpPr>
          <p:cNvPr id="5" name="Footer Placeholder 4"/>
          <p:cNvSpPr>
            <a:spLocks noGrp="1"/>
          </p:cNvSpPr>
          <p:nvPr>
            <p:ph type="ftr" sz="quarter" idx="11"/>
          </p:nvPr>
        </p:nvSpPr>
        <p:spPr>
          <a:xfrm>
            <a:off x="914401" y="5809152"/>
            <a:ext cx="5540188" cy="365125"/>
          </a:xfrm>
          <a:prstGeom prst="rect">
            <a:avLst/>
          </a:prstGeom>
        </p:spPr>
        <p:txBody>
          <a:bodyPr/>
          <a:lstStyle/>
          <a:p>
            <a:endParaRPr lang="en-US">
              <a:solidFill>
                <a:srgbClr val="4E5B6F"/>
              </a:solidFill>
            </a:endParaRPr>
          </a:p>
        </p:txBody>
      </p:sp>
      <p:sp>
        <p:nvSpPr>
          <p:cNvPr id="6" name="Slide Number Placeholder 5"/>
          <p:cNvSpPr>
            <a:spLocks noGrp="1"/>
          </p:cNvSpPr>
          <p:nvPr>
            <p:ph type="sldNum" sz="quarter" idx="12"/>
          </p:nvPr>
        </p:nvSpPr>
        <p:spPr>
          <a:xfrm>
            <a:off x="7670202" y="5809152"/>
            <a:ext cx="554023" cy="365125"/>
          </a:xfrm>
          <a:prstGeom prst="rect">
            <a:avLst/>
          </a:prstGeom>
        </p:spPr>
        <p:txBody>
          <a:bodyPr/>
          <a:lstStyle/>
          <a:p>
            <a:fld id="{140135F9-AC14-4BDF-BD8C-648D5CBCF8D0}" type="slidenum">
              <a:rPr lang="en-US" smtClean="0">
                <a:solidFill>
                  <a:srgbClr val="4E5B6F"/>
                </a:solidFill>
              </a:rPr>
              <a:pPr/>
              <a:t>‹#›</a:t>
            </a:fld>
            <a:endParaRPr lang="en-US">
              <a:solidFill>
                <a:srgbClr val="4E5B6F"/>
              </a:solidFill>
            </a:endParaRPr>
          </a:p>
        </p:txBody>
      </p:sp>
    </p:spTree>
    <p:extLst>
      <p:ext uri="{BB962C8B-B14F-4D97-AF65-F5344CB8AC3E}">
        <p14:creationId xmlns:p14="http://schemas.microsoft.com/office/powerpoint/2010/main" val="1355348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a:xfrm>
            <a:off x="6096000" y="6248400"/>
            <a:ext cx="2667000" cy="365125"/>
          </a:xfrm>
          <a:prstGeom prst="rect">
            <a:avLst/>
          </a:prstGeom>
        </p:spPr>
        <p:txBody>
          <a:bodyPr/>
          <a:lstStyle>
            <a:lvl1pPr>
              <a:defRPr/>
            </a:lvl1pPr>
          </a:lstStyle>
          <a:p>
            <a:pPr>
              <a:defRPr/>
            </a:pPr>
            <a:fld id="{4888C0FB-8A44-492C-A8CA-744145D1C363}" type="datetimeFigureOut">
              <a:rPr lang="en-US">
                <a:solidFill>
                  <a:srgbClr val="775F55"/>
                </a:solidFill>
              </a:rPr>
              <a:pPr>
                <a:defRPr/>
              </a:pPr>
              <a:t>8/22/2016</a:t>
            </a:fld>
            <a:endParaRPr lang="en-US">
              <a:solidFill>
                <a:srgbClr val="775F55"/>
              </a:solidFill>
            </a:endParaRPr>
          </a:p>
        </p:txBody>
      </p:sp>
      <p:sp>
        <p:nvSpPr>
          <p:cNvPr id="5" name="Footer Placeholder 2"/>
          <p:cNvSpPr>
            <a:spLocks noGrp="1"/>
          </p:cNvSpPr>
          <p:nvPr>
            <p:ph type="ftr" sz="quarter" idx="11"/>
          </p:nvPr>
        </p:nvSpPr>
        <p:spPr>
          <a:xfrm>
            <a:off x="609600" y="6248400"/>
            <a:ext cx="5421313" cy="365125"/>
          </a:xfrm>
          <a:prstGeom prst="rect">
            <a:avLst/>
          </a:prstGeom>
        </p:spPr>
        <p:txBody>
          <a:bodyPr/>
          <a:lstStyle>
            <a:lvl1pPr>
              <a:defRPr/>
            </a:lvl1pPr>
          </a:lstStyle>
          <a:p>
            <a:pPr>
              <a:defRPr/>
            </a:pPr>
            <a:endParaRPr lang="en-US">
              <a:solidFill>
                <a:srgbClr val="775F55"/>
              </a:solidFill>
            </a:endParaRPr>
          </a:p>
        </p:txBody>
      </p:sp>
      <p:sp>
        <p:nvSpPr>
          <p:cNvPr id="6" name="Slide Number Placeholder 22"/>
          <p:cNvSpPr>
            <a:spLocks noGrp="1"/>
          </p:cNvSpPr>
          <p:nvPr>
            <p:ph type="sldNum" sz="quarter" idx="12"/>
          </p:nvPr>
        </p:nvSpPr>
        <p:spPr>
          <a:xfrm>
            <a:off x="0" y="1271588"/>
            <a:ext cx="533400" cy="244475"/>
          </a:xfrm>
          <a:prstGeom prst="rect">
            <a:avLst/>
          </a:prstGeom>
        </p:spPr>
        <p:txBody>
          <a:bodyPr/>
          <a:lstStyle>
            <a:lvl1pPr>
              <a:defRPr/>
            </a:lvl1pPr>
          </a:lstStyle>
          <a:p>
            <a:pPr>
              <a:defRPr/>
            </a:pPr>
            <a:fld id="{07BABB53-1E92-44CC-B341-4CB8BA8279D2}" type="slidenum">
              <a:rPr lang="en-US"/>
              <a:pPr>
                <a:defRPr/>
              </a:pPr>
              <a:t>‹#›</a:t>
            </a:fld>
            <a:endParaRPr lang="en-US"/>
          </a:p>
        </p:txBody>
      </p:sp>
    </p:spTree>
    <p:extLst>
      <p:ext uri="{BB962C8B-B14F-4D97-AF65-F5344CB8AC3E}">
        <p14:creationId xmlns:p14="http://schemas.microsoft.com/office/powerpoint/2010/main" val="621935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5"/>
          <p:cNvSpPr>
            <a:spLocks noGrp="1"/>
          </p:cNvSpPr>
          <p:nvPr>
            <p:ph sz="quarter" idx="12"/>
          </p:nvPr>
        </p:nvSpPr>
        <p:spPr>
          <a:xfrm>
            <a:off x="269237" y="1651543"/>
            <a:ext cx="8600425" cy="3886646"/>
          </a:xfrm>
          <a:prstGeom prst="rect">
            <a:avLst/>
          </a:prstGeom>
        </p:spPr>
        <p:txBody>
          <a:bodyPr/>
          <a:lstStyle/>
          <a:p>
            <a:pPr lvl="0"/>
            <a:r>
              <a:rPr lang="en-US" smtClean="0"/>
              <a:t>Click to edit Master text styles</a:t>
            </a:r>
          </a:p>
        </p:txBody>
      </p:sp>
      <p:sp>
        <p:nvSpPr>
          <p:cNvPr id="9" name="Rectangle 1"/>
          <p:cNvSpPr>
            <a:spLocks noGrp="1" noChangeArrowheads="1"/>
          </p:cNvSpPr>
          <p:nvPr>
            <p:ph type="title"/>
          </p:nvPr>
        </p:nvSpPr>
        <p:spPr bwMode="auto">
          <a:xfrm>
            <a:off x="423318" y="297041"/>
            <a:ext cx="7997383" cy="7407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5705" tIns="35705" rIns="35705" bIns="35705" numCol="1" anchor="b" anchorCtr="0" compatLnSpc="1">
            <a:prstTxWarp prst="textNoShape">
              <a:avLst/>
            </a:prstTxWarp>
          </a:bodyPr>
          <a:lstStyle>
            <a:lvl1pPr>
              <a:defRPr sz="4000"/>
            </a:lvl1pPr>
          </a:lstStyle>
          <a:p>
            <a:pPr lvl="0"/>
            <a:r>
              <a:rPr lang="en-US" smtClean="0">
                <a:sym typeface="Helvetica Neue Light" charset="0"/>
              </a:rPr>
              <a:t>Click to edit Master title style</a:t>
            </a:r>
            <a:endParaRPr lang="en-US" dirty="0">
              <a:sym typeface="Helvetica Neue Light" charset="0"/>
            </a:endParaRPr>
          </a:p>
        </p:txBody>
      </p:sp>
    </p:spTree>
    <p:extLst>
      <p:ext uri="{BB962C8B-B14F-4D97-AF65-F5344CB8AC3E}">
        <p14:creationId xmlns:p14="http://schemas.microsoft.com/office/powerpoint/2010/main" val="82192320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theme" Target="../theme/theme3.xml"/><Relationship Id="rId7"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4.emf"/><Relationship Id="rId5" Type="http://schemas.openxmlformats.org/officeDocument/2006/relationships/image" Target="../media/image2.emf"/><Relationship Id="rId10" Type="http://schemas.openxmlformats.org/officeDocument/2006/relationships/image" Target="../media/image10.jpeg"/><Relationship Id="rId4" Type="http://schemas.openxmlformats.org/officeDocument/2006/relationships/image" Target="../media/image6.jpeg"/><Relationship Id="rId9" Type="http://schemas.openxmlformats.org/officeDocument/2006/relationships/image" Target="../media/image9.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image" Target="../media/image2.emf"/><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4.xml"/><Relationship Id="rId5" Type="http://schemas.openxmlformats.org/officeDocument/2006/relationships/slideLayout" Target="../slideLayouts/slideLayout17.xml"/><Relationship Id="rId10" Type="http://schemas.openxmlformats.org/officeDocument/2006/relationships/image" Target="../media/image11.png"/><Relationship Id="rId4" Type="http://schemas.openxmlformats.org/officeDocument/2006/relationships/slideLayout" Target="../slideLayouts/slideLayout16.xml"/><Relationship Id="rId9" Type="http://schemas.openxmlformats.org/officeDocument/2006/relationships/image" Target="../media/image4.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4.emf"/><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3.jpe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2.emf"/><Relationship Id="rId5" Type="http://schemas.openxmlformats.org/officeDocument/2006/relationships/slideLayout" Target="../slideLayouts/slideLayout22.xml"/><Relationship Id="rId10" Type="http://schemas.openxmlformats.org/officeDocument/2006/relationships/theme" Target="../theme/theme5.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1821662" y="107302"/>
            <a:ext cx="7070074" cy="958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5705" tIns="35705" rIns="35705" bIns="35705" numCol="1" anchor="ctr" anchorCtr="0" compatLnSpc="1">
            <a:prstTxWarp prst="textNoShape">
              <a:avLst/>
            </a:prstTxWarp>
          </a:bodyPr>
          <a:lstStyle/>
          <a:p>
            <a:pPr lvl="0"/>
            <a:r>
              <a:rPr lang="en-US" dirty="0">
                <a:sym typeface="Helvetica Neue Light" charset="0"/>
              </a:rPr>
              <a:t>Click to </a:t>
            </a:r>
            <a:r>
              <a:rPr lang="en-US" dirty="0" smtClean="0">
                <a:sym typeface="Helvetica Neue Light" charset="0"/>
              </a:rPr>
              <a:t>edit</a:t>
            </a:r>
            <a:endParaRPr lang="en-US" dirty="0">
              <a:sym typeface="Helvetica Neue Light" charset="0"/>
            </a:endParaRPr>
          </a:p>
        </p:txBody>
      </p:sp>
      <p:sp>
        <p:nvSpPr>
          <p:cNvPr id="2050" name="Rectangle 2"/>
          <p:cNvSpPr>
            <a:spLocks noGrp="1" noChangeArrowheads="1"/>
          </p:cNvSpPr>
          <p:nvPr>
            <p:ph type="body" idx="1"/>
          </p:nvPr>
        </p:nvSpPr>
        <p:spPr bwMode="auto">
          <a:xfrm>
            <a:off x="1821662" y="1270135"/>
            <a:ext cx="7070074" cy="45257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5705" tIns="35705" rIns="35705" bIns="35705" numCol="1" anchor="ctr" anchorCtr="0" compatLnSpc="1">
            <a:prstTxWarp prst="textNoShape">
              <a:avLst/>
            </a:prstTxWarp>
          </a:bodyPr>
          <a:lstStyle/>
          <a:p>
            <a:pPr lvl="0"/>
            <a:r>
              <a:rPr lang="en-US" smtClean="0">
                <a:sym typeface="Times New Roman" charset="0"/>
              </a:rPr>
              <a:t>Click to edit Master text styles</a:t>
            </a:r>
          </a:p>
          <a:p>
            <a:pPr lvl="1"/>
            <a:r>
              <a:rPr lang="en-US" smtClean="0">
                <a:sym typeface="Times New Roman" charset="0"/>
              </a:rPr>
              <a:t>Second level</a:t>
            </a:r>
          </a:p>
          <a:p>
            <a:pPr lvl="2"/>
            <a:r>
              <a:rPr lang="en-US" smtClean="0">
                <a:sym typeface="Times New Roman" charset="0"/>
              </a:rPr>
              <a:t>Third level</a:t>
            </a:r>
          </a:p>
          <a:p>
            <a:pPr lvl="3"/>
            <a:r>
              <a:rPr lang="en-US" smtClean="0">
                <a:sym typeface="Times New Roman" charset="0"/>
              </a:rPr>
              <a:t>Fourth level</a:t>
            </a:r>
          </a:p>
          <a:p>
            <a:pPr lvl="4"/>
            <a:r>
              <a:rPr lang="en-US" smtClean="0">
                <a:sym typeface="Times New Roman" charset="0"/>
              </a:rPr>
              <a:t>Fifth level</a:t>
            </a:r>
            <a:endParaRPr lang="en-US" dirty="0">
              <a:sym typeface="Times New Roman" charset="0"/>
            </a:endParaRPr>
          </a:p>
        </p:txBody>
      </p:sp>
      <p:sp>
        <p:nvSpPr>
          <p:cNvPr id="2051" name="Rectangle 3"/>
          <p:cNvSpPr>
            <a:spLocks/>
          </p:cNvSpPr>
          <p:nvPr/>
        </p:nvSpPr>
        <p:spPr bwMode="auto">
          <a:xfrm>
            <a:off x="6" y="0"/>
            <a:ext cx="98227" cy="7090172"/>
          </a:xfrm>
          <a:prstGeom prst="rect">
            <a:avLst/>
          </a:prstGeom>
          <a:solidFill>
            <a:srgbClr val="E31836"/>
          </a:solidFill>
          <a:ln>
            <a:noFill/>
          </a:ln>
          <a:extLst/>
        </p:spPr>
        <p:txBody>
          <a:bodyPr lIns="0" tIns="0" rIns="0" bIns="0"/>
          <a:lstStyle/>
          <a:p>
            <a:pPr algn="ctr" defTabSz="914165" fontAlgn="base">
              <a:spcBef>
                <a:spcPct val="0"/>
              </a:spcBef>
              <a:spcAft>
                <a:spcPct val="0"/>
              </a:spcAft>
            </a:pPr>
            <a:endParaRPr lang="en-US" sz="3100">
              <a:solidFill>
                <a:srgbClr val="2B2922"/>
              </a:solidFill>
              <a:latin typeface="Copperplate" charset="0"/>
              <a:ea typeface="ヒラギノ明朝 ProN W3" charset="0"/>
              <a:cs typeface="ヒラギノ明朝 ProN W3" charset="0"/>
              <a:sym typeface="Copperplate" charset="0"/>
            </a:endParaRPr>
          </a:p>
        </p:txBody>
      </p:sp>
      <p:sp>
        <p:nvSpPr>
          <p:cNvPr id="2052" name="Rectangle 4"/>
          <p:cNvSpPr>
            <a:spLocks/>
          </p:cNvSpPr>
          <p:nvPr/>
        </p:nvSpPr>
        <p:spPr bwMode="auto">
          <a:xfrm>
            <a:off x="142881" y="0"/>
            <a:ext cx="98227" cy="7090172"/>
          </a:xfrm>
          <a:prstGeom prst="rect">
            <a:avLst/>
          </a:prstGeom>
          <a:solidFill>
            <a:srgbClr val="008000"/>
          </a:solidFill>
          <a:ln>
            <a:noFill/>
          </a:ln>
          <a:extLst/>
        </p:spPr>
        <p:txBody>
          <a:bodyPr lIns="0" tIns="0" rIns="0" bIns="0"/>
          <a:lstStyle/>
          <a:p>
            <a:pPr algn="ctr" defTabSz="914165" fontAlgn="base">
              <a:spcBef>
                <a:spcPct val="0"/>
              </a:spcBef>
              <a:spcAft>
                <a:spcPct val="0"/>
              </a:spcAft>
            </a:pPr>
            <a:endParaRPr lang="en-US" sz="3100">
              <a:solidFill>
                <a:srgbClr val="2B2922"/>
              </a:solidFill>
              <a:latin typeface="Copperplate" charset="0"/>
              <a:ea typeface="ヒラギノ明朝 ProN W3" charset="0"/>
              <a:cs typeface="ヒラギノ明朝 ProN W3" charset="0"/>
              <a:sym typeface="Copperplate" charset="0"/>
            </a:endParaRPr>
          </a:p>
        </p:txBody>
      </p:sp>
      <p:sp>
        <p:nvSpPr>
          <p:cNvPr id="2053" name="Rectangle 5"/>
          <p:cNvSpPr>
            <a:spLocks/>
          </p:cNvSpPr>
          <p:nvPr/>
        </p:nvSpPr>
        <p:spPr bwMode="auto">
          <a:xfrm>
            <a:off x="1544842" y="0"/>
            <a:ext cx="98227" cy="7090172"/>
          </a:xfrm>
          <a:prstGeom prst="rect">
            <a:avLst/>
          </a:prstGeom>
          <a:solidFill>
            <a:srgbClr val="B0B6BB"/>
          </a:solidFill>
          <a:ln>
            <a:noFill/>
          </a:ln>
          <a:extLst/>
        </p:spPr>
        <p:txBody>
          <a:bodyPr lIns="0" tIns="0" rIns="0" bIns="0"/>
          <a:lstStyle/>
          <a:p>
            <a:pPr algn="ctr" defTabSz="914165" fontAlgn="base">
              <a:spcBef>
                <a:spcPct val="0"/>
              </a:spcBef>
              <a:spcAft>
                <a:spcPct val="0"/>
              </a:spcAft>
            </a:pPr>
            <a:endParaRPr lang="en-US" sz="3100">
              <a:solidFill>
                <a:srgbClr val="2B2922"/>
              </a:solidFill>
              <a:latin typeface="Copperplate" charset="0"/>
              <a:ea typeface="ヒラギノ明朝 ProN W3" charset="0"/>
              <a:cs typeface="ヒラギノ明朝 ProN W3" charset="0"/>
              <a:sym typeface="Copperplate" charset="0"/>
            </a:endParaRPr>
          </a:p>
        </p:txBody>
      </p:sp>
      <p:pic>
        <p:nvPicPr>
          <p:cNvPr id="2" name="Picture 1"/>
          <p:cNvPicPr>
            <a:picLocks noChangeAspect="1"/>
          </p:cNvPicPr>
          <p:nvPr/>
        </p:nvPicPr>
        <p:blipFill>
          <a:blip r:embed="rId10"/>
          <a:stretch>
            <a:fillRect/>
          </a:stretch>
        </p:blipFill>
        <p:spPr>
          <a:xfrm>
            <a:off x="4343400" y="6248400"/>
            <a:ext cx="1701243" cy="222177"/>
          </a:xfrm>
          <a:prstGeom prst="rect">
            <a:avLst/>
          </a:prstGeom>
        </p:spPr>
      </p:pic>
      <p:pic>
        <p:nvPicPr>
          <p:cNvPr id="5" name="Picture 4" descr="Image 4.jpg"/>
          <p:cNvPicPr>
            <a:picLocks noChangeAspect="1"/>
          </p:cNvPicPr>
          <p:nvPr/>
        </p:nvPicPr>
        <p:blipFill rotWithShape="1">
          <a:blip r:embed="rId11" cstate="print">
            <a:extLst>
              <a:ext uri="{28A0092B-C50C-407E-A947-70E740481C1C}">
                <a14:useLocalDpi xmlns:a14="http://schemas.microsoft.com/office/drawing/2010/main"/>
              </a:ext>
            </a:extLst>
          </a:blip>
          <a:srcRect b="-3158"/>
          <a:stretch/>
        </p:blipFill>
        <p:spPr>
          <a:xfrm>
            <a:off x="301588" y="0"/>
            <a:ext cx="1189524" cy="7090172"/>
          </a:xfrm>
          <a:prstGeom prst="rect">
            <a:avLst/>
          </a:prstGeom>
        </p:spPr>
      </p:pic>
      <p:pic>
        <p:nvPicPr>
          <p:cNvPr id="11" name="Picture 6"/>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438400" y="5943600"/>
            <a:ext cx="825444" cy="83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OSU-FAES-4C-Scarlet-Horiz-RGB.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858000" y="6248400"/>
            <a:ext cx="1752286" cy="315859"/>
          </a:xfrm>
          <a:prstGeom prst="rect">
            <a:avLst/>
          </a:prstGeom>
        </p:spPr>
      </p:pic>
    </p:spTree>
    <p:extLst>
      <p:ext uri="{BB962C8B-B14F-4D97-AF65-F5344CB8AC3E}">
        <p14:creationId xmlns:p14="http://schemas.microsoft.com/office/powerpoint/2010/main" val="4074766459"/>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51" r:id="rId8"/>
  </p:sldLayoutIdLst>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xStyles>
    <p:titleStyle>
      <a:lvl1pPr algn="l" rtl="0" eaLnBrk="1" fontAlgn="base" hangingPunct="1">
        <a:spcBef>
          <a:spcPct val="0"/>
        </a:spcBef>
        <a:spcAft>
          <a:spcPct val="0"/>
        </a:spcAft>
        <a:defRPr sz="5600">
          <a:solidFill>
            <a:srgbClr val="451C00"/>
          </a:solidFill>
          <a:latin typeface="+mj-lt"/>
          <a:ea typeface="+mj-ea"/>
          <a:cs typeface="+mj-cs"/>
          <a:sym typeface="Helvetica Neue Light" charset="0"/>
        </a:defRPr>
      </a:lvl1pPr>
      <a:lvl2pPr algn="l" rtl="0" eaLnBrk="1" fontAlgn="base" hangingPunct="1">
        <a:spcBef>
          <a:spcPct val="0"/>
        </a:spcBef>
        <a:spcAft>
          <a:spcPct val="0"/>
        </a:spcAft>
        <a:defRPr sz="5600">
          <a:solidFill>
            <a:srgbClr val="451C00"/>
          </a:solidFill>
          <a:latin typeface="Helvetica Neue Light" charset="0"/>
          <a:ea typeface="ヒラギノ角ゴ ProN W3" charset="0"/>
          <a:cs typeface="ヒラギノ角ゴ ProN W3" charset="0"/>
          <a:sym typeface="Helvetica Neue Light" charset="0"/>
        </a:defRPr>
      </a:lvl2pPr>
      <a:lvl3pPr algn="l" rtl="0" eaLnBrk="1" fontAlgn="base" hangingPunct="1">
        <a:spcBef>
          <a:spcPct val="0"/>
        </a:spcBef>
        <a:spcAft>
          <a:spcPct val="0"/>
        </a:spcAft>
        <a:defRPr sz="5600">
          <a:solidFill>
            <a:srgbClr val="451C00"/>
          </a:solidFill>
          <a:latin typeface="Helvetica Neue Light" charset="0"/>
          <a:ea typeface="ヒラギノ角ゴ ProN W3" charset="0"/>
          <a:cs typeface="ヒラギノ角ゴ ProN W3" charset="0"/>
          <a:sym typeface="Helvetica Neue Light" charset="0"/>
        </a:defRPr>
      </a:lvl3pPr>
      <a:lvl4pPr algn="l" rtl="0" eaLnBrk="1" fontAlgn="base" hangingPunct="1">
        <a:spcBef>
          <a:spcPct val="0"/>
        </a:spcBef>
        <a:spcAft>
          <a:spcPct val="0"/>
        </a:spcAft>
        <a:defRPr sz="5600">
          <a:solidFill>
            <a:srgbClr val="451C00"/>
          </a:solidFill>
          <a:latin typeface="Helvetica Neue Light" charset="0"/>
          <a:ea typeface="ヒラギノ角ゴ ProN W3" charset="0"/>
          <a:cs typeface="ヒラギノ角ゴ ProN W3" charset="0"/>
          <a:sym typeface="Helvetica Neue Light" charset="0"/>
        </a:defRPr>
      </a:lvl4pPr>
      <a:lvl5pPr algn="l" rtl="0" eaLnBrk="1" fontAlgn="base" hangingPunct="1">
        <a:spcBef>
          <a:spcPct val="0"/>
        </a:spcBef>
        <a:spcAft>
          <a:spcPct val="0"/>
        </a:spcAft>
        <a:defRPr sz="5600">
          <a:solidFill>
            <a:srgbClr val="451C00"/>
          </a:solidFill>
          <a:latin typeface="Helvetica Neue Light" charset="0"/>
          <a:ea typeface="ヒラギノ角ゴ ProN W3" charset="0"/>
          <a:cs typeface="ヒラギノ角ゴ ProN W3" charset="0"/>
          <a:sym typeface="Helvetica Neue Light" charset="0"/>
        </a:defRPr>
      </a:lvl5pPr>
      <a:lvl6pPr marL="321357" algn="l" rtl="0" eaLnBrk="1" fontAlgn="base" hangingPunct="1">
        <a:spcBef>
          <a:spcPct val="0"/>
        </a:spcBef>
        <a:spcAft>
          <a:spcPct val="0"/>
        </a:spcAft>
        <a:defRPr sz="5600">
          <a:solidFill>
            <a:srgbClr val="451C00"/>
          </a:solidFill>
          <a:latin typeface="Helvetica Neue Light" charset="0"/>
          <a:ea typeface="ヒラギノ角ゴ ProN W3" charset="0"/>
          <a:cs typeface="ヒラギノ角ゴ ProN W3" charset="0"/>
          <a:sym typeface="Helvetica Neue Light" charset="0"/>
        </a:defRPr>
      </a:lvl6pPr>
      <a:lvl7pPr marL="642717" algn="l" rtl="0" eaLnBrk="1" fontAlgn="base" hangingPunct="1">
        <a:spcBef>
          <a:spcPct val="0"/>
        </a:spcBef>
        <a:spcAft>
          <a:spcPct val="0"/>
        </a:spcAft>
        <a:defRPr sz="5600">
          <a:solidFill>
            <a:srgbClr val="451C00"/>
          </a:solidFill>
          <a:latin typeface="Helvetica Neue Light" charset="0"/>
          <a:ea typeface="ヒラギノ角ゴ ProN W3" charset="0"/>
          <a:cs typeface="ヒラギノ角ゴ ProN W3" charset="0"/>
          <a:sym typeface="Helvetica Neue Light" charset="0"/>
        </a:defRPr>
      </a:lvl7pPr>
      <a:lvl8pPr marL="964075" algn="l" rtl="0" eaLnBrk="1" fontAlgn="base" hangingPunct="1">
        <a:spcBef>
          <a:spcPct val="0"/>
        </a:spcBef>
        <a:spcAft>
          <a:spcPct val="0"/>
        </a:spcAft>
        <a:defRPr sz="5600">
          <a:solidFill>
            <a:srgbClr val="451C00"/>
          </a:solidFill>
          <a:latin typeface="Helvetica Neue Light" charset="0"/>
          <a:ea typeface="ヒラギノ角ゴ ProN W3" charset="0"/>
          <a:cs typeface="ヒラギノ角ゴ ProN W3" charset="0"/>
          <a:sym typeface="Helvetica Neue Light" charset="0"/>
        </a:defRPr>
      </a:lvl8pPr>
      <a:lvl9pPr marL="1285434" algn="l" rtl="0" eaLnBrk="1" fontAlgn="base" hangingPunct="1">
        <a:spcBef>
          <a:spcPct val="0"/>
        </a:spcBef>
        <a:spcAft>
          <a:spcPct val="0"/>
        </a:spcAft>
        <a:defRPr sz="5600">
          <a:solidFill>
            <a:srgbClr val="451C00"/>
          </a:solidFill>
          <a:latin typeface="Helvetica Neue Light" charset="0"/>
          <a:ea typeface="ヒラギノ角ゴ ProN W3" charset="0"/>
          <a:cs typeface="ヒラギノ角ゴ ProN W3" charset="0"/>
          <a:sym typeface="Helvetica Neue Light" charset="0"/>
        </a:defRPr>
      </a:lvl9pPr>
    </p:titleStyle>
    <p:bodyStyle>
      <a:lvl1pPr marL="348137" indent="-348137" algn="l" rtl="0" eaLnBrk="1" fontAlgn="base" hangingPunct="1">
        <a:spcBef>
          <a:spcPts val="3516"/>
        </a:spcBef>
        <a:spcAft>
          <a:spcPct val="0"/>
        </a:spcAft>
        <a:buSzPct val="93000"/>
        <a:buChar char="•"/>
        <a:defRPr sz="2700">
          <a:solidFill>
            <a:srgbClr val="451C00"/>
          </a:solidFill>
          <a:latin typeface="+mn-lt"/>
          <a:ea typeface="+mn-ea"/>
          <a:cs typeface="+mn-cs"/>
          <a:sym typeface="Times New Roman" charset="0"/>
        </a:defRPr>
      </a:lvl1pPr>
      <a:lvl2pPr marL="624864" indent="-348137" algn="l" rtl="0" eaLnBrk="1" fontAlgn="base" hangingPunct="1">
        <a:spcBef>
          <a:spcPts val="3516"/>
        </a:spcBef>
        <a:spcAft>
          <a:spcPct val="0"/>
        </a:spcAft>
        <a:buSzPct val="93000"/>
        <a:buChar char="•"/>
        <a:defRPr sz="2700">
          <a:solidFill>
            <a:srgbClr val="451C00"/>
          </a:solidFill>
          <a:latin typeface="+mn-lt"/>
          <a:ea typeface="+mn-ea"/>
          <a:cs typeface="+mn-cs"/>
          <a:sym typeface="Times New Roman" charset="0"/>
        </a:defRPr>
      </a:lvl2pPr>
      <a:lvl3pPr marL="937296" indent="-348137" algn="l" rtl="0" eaLnBrk="1" fontAlgn="base" hangingPunct="1">
        <a:spcBef>
          <a:spcPts val="3516"/>
        </a:spcBef>
        <a:spcAft>
          <a:spcPct val="0"/>
        </a:spcAft>
        <a:buSzPct val="93000"/>
        <a:buChar char="•"/>
        <a:defRPr sz="2700">
          <a:solidFill>
            <a:srgbClr val="451C00"/>
          </a:solidFill>
          <a:latin typeface="+mn-lt"/>
          <a:ea typeface="+mn-ea"/>
          <a:cs typeface="+mn-cs"/>
          <a:sym typeface="Times New Roman" charset="0"/>
        </a:defRPr>
      </a:lvl3pPr>
      <a:lvl4pPr marL="1249728" indent="-348137" algn="l" rtl="0" eaLnBrk="1" fontAlgn="base" hangingPunct="1">
        <a:spcBef>
          <a:spcPts val="3516"/>
        </a:spcBef>
        <a:spcAft>
          <a:spcPct val="0"/>
        </a:spcAft>
        <a:buSzPct val="93000"/>
        <a:buChar char="•"/>
        <a:defRPr sz="2700">
          <a:solidFill>
            <a:srgbClr val="451C00"/>
          </a:solidFill>
          <a:latin typeface="+mn-lt"/>
          <a:ea typeface="+mn-ea"/>
          <a:cs typeface="+mn-cs"/>
          <a:sym typeface="Times New Roman" charset="0"/>
        </a:defRPr>
      </a:lvl4pPr>
      <a:lvl5pPr marL="1562160" indent="-348137" algn="l" rtl="0" eaLnBrk="1" fontAlgn="base" hangingPunct="1">
        <a:spcBef>
          <a:spcPts val="3516"/>
        </a:spcBef>
        <a:spcAft>
          <a:spcPct val="0"/>
        </a:spcAft>
        <a:buSzPct val="93000"/>
        <a:buChar char="•"/>
        <a:defRPr sz="2700">
          <a:solidFill>
            <a:srgbClr val="451C00"/>
          </a:solidFill>
          <a:latin typeface="+mn-lt"/>
          <a:ea typeface="+mn-ea"/>
          <a:cs typeface="+mn-cs"/>
          <a:sym typeface="Times New Roman" charset="0"/>
        </a:defRPr>
      </a:lvl5pPr>
      <a:lvl6pPr marL="1883516" indent="-348137" algn="l" rtl="0" eaLnBrk="1" fontAlgn="base" hangingPunct="1">
        <a:spcBef>
          <a:spcPts val="3516"/>
        </a:spcBef>
        <a:spcAft>
          <a:spcPct val="0"/>
        </a:spcAft>
        <a:buSzPct val="93000"/>
        <a:buChar char="•"/>
        <a:defRPr sz="2700">
          <a:solidFill>
            <a:srgbClr val="451C00"/>
          </a:solidFill>
          <a:latin typeface="+mn-lt"/>
          <a:ea typeface="+mn-ea"/>
          <a:cs typeface="+mn-cs"/>
          <a:sym typeface="Times New Roman" charset="0"/>
        </a:defRPr>
      </a:lvl6pPr>
      <a:lvl7pPr marL="2204876" indent="-348137" algn="l" rtl="0" eaLnBrk="1" fontAlgn="base" hangingPunct="1">
        <a:spcBef>
          <a:spcPts val="3516"/>
        </a:spcBef>
        <a:spcAft>
          <a:spcPct val="0"/>
        </a:spcAft>
        <a:buSzPct val="93000"/>
        <a:buChar char="•"/>
        <a:defRPr sz="2700">
          <a:solidFill>
            <a:srgbClr val="451C00"/>
          </a:solidFill>
          <a:latin typeface="+mn-lt"/>
          <a:ea typeface="+mn-ea"/>
          <a:cs typeface="+mn-cs"/>
          <a:sym typeface="Times New Roman" charset="0"/>
        </a:defRPr>
      </a:lvl7pPr>
      <a:lvl8pPr marL="2526237" indent="-348137" algn="l" rtl="0" eaLnBrk="1" fontAlgn="base" hangingPunct="1">
        <a:spcBef>
          <a:spcPts val="3516"/>
        </a:spcBef>
        <a:spcAft>
          <a:spcPct val="0"/>
        </a:spcAft>
        <a:buSzPct val="93000"/>
        <a:buChar char="•"/>
        <a:defRPr sz="2700">
          <a:solidFill>
            <a:srgbClr val="451C00"/>
          </a:solidFill>
          <a:latin typeface="+mn-lt"/>
          <a:ea typeface="+mn-ea"/>
          <a:cs typeface="+mn-cs"/>
          <a:sym typeface="Times New Roman" charset="0"/>
        </a:defRPr>
      </a:lvl8pPr>
      <a:lvl9pPr marL="2847593" indent="-348137" algn="l" rtl="0" eaLnBrk="1" fontAlgn="base" hangingPunct="1">
        <a:spcBef>
          <a:spcPts val="3516"/>
        </a:spcBef>
        <a:spcAft>
          <a:spcPct val="0"/>
        </a:spcAft>
        <a:buSzPct val="93000"/>
        <a:buChar char="•"/>
        <a:defRPr sz="2700">
          <a:solidFill>
            <a:srgbClr val="451C00"/>
          </a:solidFill>
          <a:latin typeface="+mn-lt"/>
          <a:ea typeface="+mn-ea"/>
          <a:cs typeface="+mn-cs"/>
          <a:sym typeface="Times New Roman" charset="0"/>
        </a:defRPr>
      </a:lvl9pPr>
    </p:bodyStyle>
    <p:otherStyle>
      <a:defPPr>
        <a:defRPr lang="en-US"/>
      </a:defPPr>
      <a:lvl1pPr marL="0" algn="l" defTabSz="321357" rtl="0" eaLnBrk="1" latinLnBrk="0" hangingPunct="1">
        <a:defRPr sz="1300" kern="1200">
          <a:solidFill>
            <a:schemeClr val="tx1"/>
          </a:solidFill>
          <a:latin typeface="+mn-lt"/>
          <a:ea typeface="+mn-ea"/>
          <a:cs typeface="+mn-cs"/>
        </a:defRPr>
      </a:lvl1pPr>
      <a:lvl2pPr marL="321357" algn="l" defTabSz="321357" rtl="0" eaLnBrk="1" latinLnBrk="0" hangingPunct="1">
        <a:defRPr sz="1300" kern="1200">
          <a:solidFill>
            <a:schemeClr val="tx1"/>
          </a:solidFill>
          <a:latin typeface="+mn-lt"/>
          <a:ea typeface="+mn-ea"/>
          <a:cs typeface="+mn-cs"/>
        </a:defRPr>
      </a:lvl2pPr>
      <a:lvl3pPr marL="642717" algn="l" defTabSz="321357" rtl="0" eaLnBrk="1" latinLnBrk="0" hangingPunct="1">
        <a:defRPr sz="1300" kern="1200">
          <a:solidFill>
            <a:schemeClr val="tx1"/>
          </a:solidFill>
          <a:latin typeface="+mn-lt"/>
          <a:ea typeface="+mn-ea"/>
          <a:cs typeface="+mn-cs"/>
        </a:defRPr>
      </a:lvl3pPr>
      <a:lvl4pPr marL="964075" algn="l" defTabSz="321357" rtl="0" eaLnBrk="1" latinLnBrk="0" hangingPunct="1">
        <a:defRPr sz="1300" kern="1200">
          <a:solidFill>
            <a:schemeClr val="tx1"/>
          </a:solidFill>
          <a:latin typeface="+mn-lt"/>
          <a:ea typeface="+mn-ea"/>
          <a:cs typeface="+mn-cs"/>
        </a:defRPr>
      </a:lvl4pPr>
      <a:lvl5pPr marL="1285434" algn="l" defTabSz="321357" rtl="0" eaLnBrk="1" latinLnBrk="0" hangingPunct="1">
        <a:defRPr sz="1300" kern="1200">
          <a:solidFill>
            <a:schemeClr val="tx1"/>
          </a:solidFill>
          <a:latin typeface="+mn-lt"/>
          <a:ea typeface="+mn-ea"/>
          <a:cs typeface="+mn-cs"/>
        </a:defRPr>
      </a:lvl5pPr>
      <a:lvl6pPr marL="1606794" algn="l" defTabSz="321357" rtl="0" eaLnBrk="1" latinLnBrk="0" hangingPunct="1">
        <a:defRPr sz="1300" kern="1200">
          <a:solidFill>
            <a:schemeClr val="tx1"/>
          </a:solidFill>
          <a:latin typeface="+mn-lt"/>
          <a:ea typeface="+mn-ea"/>
          <a:cs typeface="+mn-cs"/>
        </a:defRPr>
      </a:lvl6pPr>
      <a:lvl7pPr marL="1928151" algn="l" defTabSz="321357" rtl="0" eaLnBrk="1" latinLnBrk="0" hangingPunct="1">
        <a:defRPr sz="1300" kern="1200">
          <a:solidFill>
            <a:schemeClr val="tx1"/>
          </a:solidFill>
          <a:latin typeface="+mn-lt"/>
          <a:ea typeface="+mn-ea"/>
          <a:cs typeface="+mn-cs"/>
        </a:defRPr>
      </a:lvl7pPr>
      <a:lvl8pPr marL="2249511" algn="l" defTabSz="321357" rtl="0" eaLnBrk="1" latinLnBrk="0" hangingPunct="1">
        <a:defRPr sz="1300" kern="1200">
          <a:solidFill>
            <a:schemeClr val="tx1"/>
          </a:solidFill>
          <a:latin typeface="+mn-lt"/>
          <a:ea typeface="+mn-ea"/>
          <a:cs typeface="+mn-cs"/>
        </a:defRPr>
      </a:lvl8pPr>
      <a:lvl9pPr marL="2570870" algn="l" defTabSz="321357"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23318" y="297041"/>
            <a:ext cx="7997383" cy="7407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5705" tIns="35705" rIns="35705" bIns="35705" numCol="1" anchor="b" anchorCtr="0" compatLnSpc="1">
            <a:prstTxWarp prst="textNoShape">
              <a:avLst/>
            </a:prstTxWarp>
          </a:bodyPr>
          <a:lstStyle/>
          <a:p>
            <a:pPr lvl="0"/>
            <a:r>
              <a:rPr lang="en-US" dirty="0" smtClean="0">
                <a:sym typeface="Helvetica Neue Light" charset="0"/>
              </a:rPr>
              <a:t>Click to Edit title style</a:t>
            </a:r>
            <a:endParaRPr lang="en-US" dirty="0">
              <a:sym typeface="Helvetica Neue Light" charset="0"/>
            </a:endParaRPr>
          </a:p>
        </p:txBody>
      </p:sp>
      <p:sp>
        <p:nvSpPr>
          <p:cNvPr id="12" name="Rectangle 5"/>
          <p:cNvSpPr>
            <a:spLocks/>
          </p:cNvSpPr>
          <p:nvPr/>
        </p:nvSpPr>
        <p:spPr bwMode="auto">
          <a:xfrm flipH="1">
            <a:off x="0" y="1224153"/>
            <a:ext cx="5216364" cy="241025"/>
          </a:xfrm>
          <a:prstGeom prst="rect">
            <a:avLst/>
          </a:prstGeom>
          <a:solidFill>
            <a:srgbClr val="B0B6BB"/>
          </a:solidFill>
          <a:ln>
            <a:noFill/>
          </a:ln>
          <a:extLst/>
        </p:spPr>
        <p:txBody>
          <a:bodyPr lIns="0" tIns="0" rIns="0" bIns="0"/>
          <a:lstStyle/>
          <a:p>
            <a:pPr algn="ctr" defTabSz="914165" fontAlgn="base">
              <a:spcBef>
                <a:spcPct val="0"/>
              </a:spcBef>
              <a:spcAft>
                <a:spcPct val="0"/>
              </a:spcAft>
            </a:pPr>
            <a:endParaRPr lang="en-US" sz="3100">
              <a:solidFill>
                <a:srgbClr val="2B2922"/>
              </a:solidFill>
              <a:latin typeface="Copperplate" charset="0"/>
              <a:ea typeface="ヒラギノ明朝 ProN W3" charset="0"/>
              <a:cs typeface="ヒラギノ明朝 ProN W3" charset="0"/>
              <a:sym typeface="Copperplate" charset="0"/>
            </a:endParaRPr>
          </a:p>
        </p:txBody>
      </p:sp>
      <p:sp>
        <p:nvSpPr>
          <p:cNvPr id="10" name="Rectangle 3"/>
          <p:cNvSpPr>
            <a:spLocks/>
          </p:cNvSpPr>
          <p:nvPr/>
        </p:nvSpPr>
        <p:spPr bwMode="auto">
          <a:xfrm flipH="1">
            <a:off x="0" y="1178435"/>
            <a:ext cx="5432206" cy="154590"/>
          </a:xfrm>
          <a:prstGeom prst="rect">
            <a:avLst/>
          </a:prstGeom>
          <a:solidFill>
            <a:srgbClr val="E31836"/>
          </a:solidFill>
          <a:ln>
            <a:noFill/>
          </a:ln>
          <a:extLst/>
        </p:spPr>
        <p:txBody>
          <a:bodyPr lIns="0" tIns="0" rIns="0" bIns="0"/>
          <a:lstStyle/>
          <a:p>
            <a:pPr algn="ctr" defTabSz="914165" fontAlgn="base">
              <a:spcBef>
                <a:spcPct val="0"/>
              </a:spcBef>
              <a:spcAft>
                <a:spcPct val="0"/>
              </a:spcAft>
            </a:pPr>
            <a:endParaRPr lang="en-US" sz="3100">
              <a:solidFill>
                <a:srgbClr val="2B2922"/>
              </a:solidFill>
              <a:latin typeface="Copperplate" charset="0"/>
              <a:ea typeface="ヒラギノ明朝 ProN W3" charset="0"/>
              <a:cs typeface="ヒラギノ明朝 ProN W3" charset="0"/>
              <a:sym typeface="Copperplate" charset="0"/>
            </a:endParaRPr>
          </a:p>
        </p:txBody>
      </p:sp>
      <p:sp>
        <p:nvSpPr>
          <p:cNvPr id="11" name="Rectangle 4"/>
          <p:cNvSpPr>
            <a:spLocks/>
          </p:cNvSpPr>
          <p:nvPr/>
        </p:nvSpPr>
        <p:spPr bwMode="auto">
          <a:xfrm>
            <a:off x="-7324" y="1265121"/>
            <a:ext cx="5073483" cy="109716"/>
          </a:xfrm>
          <a:prstGeom prst="rect">
            <a:avLst/>
          </a:prstGeom>
          <a:solidFill>
            <a:srgbClr val="008000"/>
          </a:solidFill>
          <a:ln>
            <a:noFill/>
          </a:ln>
          <a:extLst/>
        </p:spPr>
        <p:txBody>
          <a:bodyPr lIns="0" tIns="0" rIns="0" bIns="0"/>
          <a:lstStyle/>
          <a:p>
            <a:pPr algn="ctr" defTabSz="914165" fontAlgn="base">
              <a:spcBef>
                <a:spcPct val="0"/>
              </a:spcBef>
              <a:spcAft>
                <a:spcPct val="0"/>
              </a:spcAft>
            </a:pPr>
            <a:endParaRPr lang="en-US" sz="3100">
              <a:solidFill>
                <a:srgbClr val="2B2922"/>
              </a:solidFill>
              <a:latin typeface="Copperplate" charset="0"/>
              <a:ea typeface="ヒラギノ明朝 ProN W3" charset="0"/>
              <a:cs typeface="ヒラギノ明朝 ProN W3" charset="0"/>
              <a:sym typeface="Copperplate" charset="0"/>
            </a:endParaRPr>
          </a:p>
        </p:txBody>
      </p:sp>
      <p:pic>
        <p:nvPicPr>
          <p:cNvPr id="13" name="Picture 12"/>
          <p:cNvPicPr>
            <a:picLocks noChangeAspect="1"/>
          </p:cNvPicPr>
          <p:nvPr userDrawn="1"/>
        </p:nvPicPr>
        <p:blipFill>
          <a:blip r:embed="rId4"/>
          <a:stretch>
            <a:fillRect/>
          </a:stretch>
        </p:blipFill>
        <p:spPr>
          <a:xfrm>
            <a:off x="3581400" y="6324600"/>
            <a:ext cx="1701243" cy="222177"/>
          </a:xfrm>
          <a:prstGeom prst="rect">
            <a:avLst/>
          </a:prstGeom>
        </p:spPr>
      </p:pic>
      <p:pic>
        <p:nvPicPr>
          <p:cNvPr id="14" name="Picture 6"/>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85800" y="5943600"/>
            <a:ext cx="825444" cy="83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OSU-FAES-4C-Scarlet-Horiz-RGB.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781800" y="6324600"/>
            <a:ext cx="1752286" cy="315859"/>
          </a:xfrm>
          <a:prstGeom prst="rect">
            <a:avLst/>
          </a:prstGeom>
        </p:spPr>
      </p:pic>
    </p:spTree>
    <p:extLst>
      <p:ext uri="{BB962C8B-B14F-4D97-AF65-F5344CB8AC3E}">
        <p14:creationId xmlns:p14="http://schemas.microsoft.com/office/powerpoint/2010/main" val="3862749281"/>
      </p:ext>
    </p:extLst>
  </p:cSld>
  <p:clrMap bg1="lt1" tx1="dk1" bg2="lt2" tx2="dk2" accent1="accent1" accent2="accent2" accent3="accent3" accent4="accent4" accent5="accent5" accent6="accent6" hlink="hlink" folHlink="folHlink"/>
  <p:sldLayoutIdLst>
    <p:sldLayoutId id="2147483830" r:id="rId1"/>
    <p:sldLayoutId id="2147483831" r:id="rId2"/>
  </p:sldLayoutIdLst>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xStyles>
    <p:titleStyle>
      <a:lvl1pPr algn="l" rtl="0" eaLnBrk="1" fontAlgn="base" hangingPunct="1">
        <a:spcBef>
          <a:spcPct val="0"/>
        </a:spcBef>
        <a:spcAft>
          <a:spcPct val="0"/>
        </a:spcAft>
        <a:defRPr sz="6000" baseline="0">
          <a:solidFill>
            <a:srgbClr val="451C00"/>
          </a:solidFill>
          <a:latin typeface="+mj-lt"/>
          <a:ea typeface="+mj-ea"/>
          <a:cs typeface="+mj-cs"/>
          <a:sym typeface="Helvetica Neue Light" charset="0"/>
        </a:defRPr>
      </a:lvl1pPr>
      <a:lvl2pPr algn="r" rtl="0" eaLnBrk="1" fontAlgn="base" hangingPunct="1">
        <a:spcBef>
          <a:spcPct val="0"/>
        </a:spcBef>
        <a:spcAft>
          <a:spcPct val="0"/>
        </a:spcAft>
        <a:defRPr sz="6000">
          <a:solidFill>
            <a:srgbClr val="451C00"/>
          </a:solidFill>
          <a:latin typeface="Helvetica Neue Light" charset="0"/>
          <a:ea typeface="ヒラギノ角ゴ ProN W3" charset="0"/>
          <a:cs typeface="ヒラギノ角ゴ ProN W3" charset="0"/>
          <a:sym typeface="Helvetica Neue Light" charset="0"/>
        </a:defRPr>
      </a:lvl2pPr>
      <a:lvl3pPr algn="r" rtl="0" eaLnBrk="1" fontAlgn="base" hangingPunct="1">
        <a:spcBef>
          <a:spcPct val="0"/>
        </a:spcBef>
        <a:spcAft>
          <a:spcPct val="0"/>
        </a:spcAft>
        <a:defRPr sz="6000">
          <a:solidFill>
            <a:srgbClr val="451C00"/>
          </a:solidFill>
          <a:latin typeface="Helvetica Neue Light" charset="0"/>
          <a:ea typeface="ヒラギノ角ゴ ProN W3" charset="0"/>
          <a:cs typeface="ヒラギノ角ゴ ProN W3" charset="0"/>
          <a:sym typeface="Helvetica Neue Light" charset="0"/>
        </a:defRPr>
      </a:lvl3pPr>
      <a:lvl4pPr algn="r" rtl="0" eaLnBrk="1" fontAlgn="base" hangingPunct="1">
        <a:spcBef>
          <a:spcPct val="0"/>
        </a:spcBef>
        <a:spcAft>
          <a:spcPct val="0"/>
        </a:spcAft>
        <a:defRPr sz="6000">
          <a:solidFill>
            <a:srgbClr val="451C00"/>
          </a:solidFill>
          <a:latin typeface="Helvetica Neue Light" charset="0"/>
          <a:ea typeface="ヒラギノ角ゴ ProN W3" charset="0"/>
          <a:cs typeface="ヒラギノ角ゴ ProN W3" charset="0"/>
          <a:sym typeface="Helvetica Neue Light" charset="0"/>
        </a:defRPr>
      </a:lvl4pPr>
      <a:lvl5pPr algn="r" rtl="0" eaLnBrk="1" fontAlgn="base" hangingPunct="1">
        <a:spcBef>
          <a:spcPct val="0"/>
        </a:spcBef>
        <a:spcAft>
          <a:spcPct val="0"/>
        </a:spcAft>
        <a:defRPr sz="6000">
          <a:solidFill>
            <a:srgbClr val="451C00"/>
          </a:solidFill>
          <a:latin typeface="Helvetica Neue Light" charset="0"/>
          <a:ea typeface="ヒラギノ角ゴ ProN W3" charset="0"/>
          <a:cs typeface="ヒラギノ角ゴ ProN W3" charset="0"/>
          <a:sym typeface="Helvetica Neue Light" charset="0"/>
        </a:defRPr>
      </a:lvl5pPr>
      <a:lvl6pPr marL="321357" algn="r" rtl="0" eaLnBrk="1" fontAlgn="base" hangingPunct="1">
        <a:spcBef>
          <a:spcPct val="0"/>
        </a:spcBef>
        <a:spcAft>
          <a:spcPct val="0"/>
        </a:spcAft>
        <a:defRPr sz="6000">
          <a:solidFill>
            <a:srgbClr val="451C00"/>
          </a:solidFill>
          <a:latin typeface="Helvetica Neue Light" charset="0"/>
          <a:ea typeface="ヒラギノ角ゴ ProN W3" charset="0"/>
          <a:cs typeface="ヒラギノ角ゴ ProN W3" charset="0"/>
          <a:sym typeface="Helvetica Neue Light" charset="0"/>
        </a:defRPr>
      </a:lvl6pPr>
      <a:lvl7pPr marL="642717" algn="r" rtl="0" eaLnBrk="1" fontAlgn="base" hangingPunct="1">
        <a:spcBef>
          <a:spcPct val="0"/>
        </a:spcBef>
        <a:spcAft>
          <a:spcPct val="0"/>
        </a:spcAft>
        <a:defRPr sz="6000">
          <a:solidFill>
            <a:srgbClr val="451C00"/>
          </a:solidFill>
          <a:latin typeface="Helvetica Neue Light" charset="0"/>
          <a:ea typeface="ヒラギノ角ゴ ProN W3" charset="0"/>
          <a:cs typeface="ヒラギノ角ゴ ProN W3" charset="0"/>
          <a:sym typeface="Helvetica Neue Light" charset="0"/>
        </a:defRPr>
      </a:lvl7pPr>
      <a:lvl8pPr marL="964075" algn="r" rtl="0" eaLnBrk="1" fontAlgn="base" hangingPunct="1">
        <a:spcBef>
          <a:spcPct val="0"/>
        </a:spcBef>
        <a:spcAft>
          <a:spcPct val="0"/>
        </a:spcAft>
        <a:defRPr sz="6000">
          <a:solidFill>
            <a:srgbClr val="451C00"/>
          </a:solidFill>
          <a:latin typeface="Helvetica Neue Light" charset="0"/>
          <a:ea typeface="ヒラギノ角ゴ ProN W3" charset="0"/>
          <a:cs typeface="ヒラギノ角ゴ ProN W3" charset="0"/>
          <a:sym typeface="Helvetica Neue Light" charset="0"/>
        </a:defRPr>
      </a:lvl8pPr>
      <a:lvl9pPr marL="1285434" algn="r" rtl="0" eaLnBrk="1" fontAlgn="base" hangingPunct="1">
        <a:spcBef>
          <a:spcPct val="0"/>
        </a:spcBef>
        <a:spcAft>
          <a:spcPct val="0"/>
        </a:spcAft>
        <a:defRPr sz="6000">
          <a:solidFill>
            <a:srgbClr val="451C00"/>
          </a:solidFill>
          <a:latin typeface="Helvetica Neue Light" charset="0"/>
          <a:ea typeface="ヒラギノ角ゴ ProN W3" charset="0"/>
          <a:cs typeface="ヒラギノ角ゴ ProN W3" charset="0"/>
          <a:sym typeface="Helvetica Neue Light" charset="0"/>
        </a:defRPr>
      </a:lvl9pPr>
    </p:titleStyle>
    <p:bodyStyle>
      <a:lvl1pPr algn="r" rtl="0" eaLnBrk="1" fontAlgn="base" hangingPunct="1">
        <a:spcBef>
          <a:spcPct val="0"/>
        </a:spcBef>
        <a:spcAft>
          <a:spcPct val="0"/>
        </a:spcAft>
        <a:defRPr sz="2800">
          <a:solidFill>
            <a:srgbClr val="451C00"/>
          </a:solidFill>
          <a:latin typeface="+mn-lt"/>
          <a:ea typeface="+mn-ea"/>
          <a:cs typeface="+mn-cs"/>
          <a:sym typeface="Times New Roman" charset="0"/>
        </a:defRPr>
      </a:lvl1pPr>
      <a:lvl2pPr algn="r" rtl="0" eaLnBrk="1" fontAlgn="base" hangingPunct="1">
        <a:spcBef>
          <a:spcPct val="0"/>
        </a:spcBef>
        <a:spcAft>
          <a:spcPct val="0"/>
        </a:spcAft>
        <a:defRPr sz="2800">
          <a:solidFill>
            <a:srgbClr val="451C00"/>
          </a:solidFill>
          <a:latin typeface="+mn-lt"/>
          <a:ea typeface="+mn-ea"/>
          <a:cs typeface="+mn-cs"/>
          <a:sym typeface="Times New Roman" charset="0"/>
        </a:defRPr>
      </a:lvl2pPr>
      <a:lvl3pPr algn="r" rtl="0" eaLnBrk="1" fontAlgn="base" hangingPunct="1">
        <a:spcBef>
          <a:spcPct val="0"/>
        </a:spcBef>
        <a:spcAft>
          <a:spcPct val="0"/>
        </a:spcAft>
        <a:defRPr sz="2800">
          <a:solidFill>
            <a:srgbClr val="451C00"/>
          </a:solidFill>
          <a:latin typeface="Copperplate" charset="0"/>
          <a:ea typeface="+mn-ea"/>
          <a:cs typeface="+mn-cs"/>
          <a:sym typeface="Copperplate" charset="0"/>
        </a:defRPr>
      </a:lvl3pPr>
      <a:lvl4pPr algn="r" rtl="0" eaLnBrk="1" fontAlgn="base" hangingPunct="1">
        <a:spcBef>
          <a:spcPct val="0"/>
        </a:spcBef>
        <a:spcAft>
          <a:spcPct val="0"/>
        </a:spcAft>
        <a:defRPr sz="2800">
          <a:solidFill>
            <a:srgbClr val="451C00"/>
          </a:solidFill>
          <a:latin typeface="Copperplate" charset="0"/>
          <a:ea typeface="+mn-ea"/>
          <a:cs typeface="+mn-cs"/>
          <a:sym typeface="Copperplate" charset="0"/>
        </a:defRPr>
      </a:lvl4pPr>
      <a:lvl5pPr algn="r" rtl="0" eaLnBrk="1" fontAlgn="base" hangingPunct="1">
        <a:spcBef>
          <a:spcPct val="0"/>
        </a:spcBef>
        <a:spcAft>
          <a:spcPct val="0"/>
        </a:spcAft>
        <a:defRPr sz="2800">
          <a:solidFill>
            <a:srgbClr val="451C00"/>
          </a:solidFill>
          <a:latin typeface="Copperplate" charset="0"/>
          <a:ea typeface="+mn-ea"/>
          <a:cs typeface="+mn-cs"/>
          <a:sym typeface="Copperplate" charset="0"/>
        </a:defRPr>
      </a:lvl5pPr>
      <a:lvl6pPr marL="321357" algn="r" rtl="0" eaLnBrk="1" fontAlgn="base" hangingPunct="1">
        <a:spcBef>
          <a:spcPct val="0"/>
        </a:spcBef>
        <a:spcAft>
          <a:spcPct val="0"/>
        </a:spcAft>
        <a:defRPr sz="2800">
          <a:solidFill>
            <a:srgbClr val="451C00"/>
          </a:solidFill>
          <a:latin typeface="Copperplate" charset="0"/>
          <a:ea typeface="+mn-ea"/>
          <a:cs typeface="+mn-cs"/>
          <a:sym typeface="Copperplate" charset="0"/>
        </a:defRPr>
      </a:lvl6pPr>
      <a:lvl7pPr marL="642717" algn="r" rtl="0" eaLnBrk="1" fontAlgn="base" hangingPunct="1">
        <a:spcBef>
          <a:spcPct val="0"/>
        </a:spcBef>
        <a:spcAft>
          <a:spcPct val="0"/>
        </a:spcAft>
        <a:defRPr sz="2800">
          <a:solidFill>
            <a:srgbClr val="451C00"/>
          </a:solidFill>
          <a:latin typeface="Copperplate" charset="0"/>
          <a:ea typeface="+mn-ea"/>
          <a:cs typeface="+mn-cs"/>
          <a:sym typeface="Copperplate" charset="0"/>
        </a:defRPr>
      </a:lvl7pPr>
      <a:lvl8pPr marL="964075" algn="r" rtl="0" eaLnBrk="1" fontAlgn="base" hangingPunct="1">
        <a:spcBef>
          <a:spcPct val="0"/>
        </a:spcBef>
        <a:spcAft>
          <a:spcPct val="0"/>
        </a:spcAft>
        <a:defRPr sz="2800">
          <a:solidFill>
            <a:srgbClr val="451C00"/>
          </a:solidFill>
          <a:latin typeface="Copperplate" charset="0"/>
          <a:ea typeface="+mn-ea"/>
          <a:cs typeface="+mn-cs"/>
          <a:sym typeface="Copperplate" charset="0"/>
        </a:defRPr>
      </a:lvl8pPr>
      <a:lvl9pPr marL="1285434" algn="r" rtl="0" eaLnBrk="1" fontAlgn="base" hangingPunct="1">
        <a:spcBef>
          <a:spcPct val="0"/>
        </a:spcBef>
        <a:spcAft>
          <a:spcPct val="0"/>
        </a:spcAft>
        <a:defRPr sz="2800">
          <a:solidFill>
            <a:srgbClr val="451C00"/>
          </a:solidFill>
          <a:latin typeface="Copperplate" charset="0"/>
          <a:ea typeface="+mn-ea"/>
          <a:cs typeface="+mn-cs"/>
          <a:sym typeface="Copperplate" charset="0"/>
        </a:defRPr>
      </a:lvl9pPr>
    </p:bodyStyle>
    <p:otherStyle>
      <a:defPPr>
        <a:defRPr lang="en-US"/>
      </a:defPPr>
      <a:lvl1pPr marL="0" algn="l" defTabSz="321357" rtl="0" eaLnBrk="1" latinLnBrk="0" hangingPunct="1">
        <a:defRPr sz="1300" kern="1200">
          <a:solidFill>
            <a:schemeClr val="tx1"/>
          </a:solidFill>
          <a:latin typeface="+mn-lt"/>
          <a:ea typeface="+mn-ea"/>
          <a:cs typeface="+mn-cs"/>
        </a:defRPr>
      </a:lvl1pPr>
      <a:lvl2pPr marL="321357" algn="l" defTabSz="321357" rtl="0" eaLnBrk="1" latinLnBrk="0" hangingPunct="1">
        <a:defRPr sz="1300" kern="1200">
          <a:solidFill>
            <a:schemeClr val="tx1"/>
          </a:solidFill>
          <a:latin typeface="+mn-lt"/>
          <a:ea typeface="+mn-ea"/>
          <a:cs typeface="+mn-cs"/>
        </a:defRPr>
      </a:lvl2pPr>
      <a:lvl3pPr marL="642717" algn="l" defTabSz="321357" rtl="0" eaLnBrk="1" latinLnBrk="0" hangingPunct="1">
        <a:defRPr sz="1300" kern="1200">
          <a:solidFill>
            <a:schemeClr val="tx1"/>
          </a:solidFill>
          <a:latin typeface="+mn-lt"/>
          <a:ea typeface="+mn-ea"/>
          <a:cs typeface="+mn-cs"/>
        </a:defRPr>
      </a:lvl3pPr>
      <a:lvl4pPr marL="964075" algn="l" defTabSz="321357" rtl="0" eaLnBrk="1" latinLnBrk="0" hangingPunct="1">
        <a:defRPr sz="1300" kern="1200">
          <a:solidFill>
            <a:schemeClr val="tx1"/>
          </a:solidFill>
          <a:latin typeface="+mn-lt"/>
          <a:ea typeface="+mn-ea"/>
          <a:cs typeface="+mn-cs"/>
        </a:defRPr>
      </a:lvl4pPr>
      <a:lvl5pPr marL="1285434" algn="l" defTabSz="321357" rtl="0" eaLnBrk="1" latinLnBrk="0" hangingPunct="1">
        <a:defRPr sz="1300" kern="1200">
          <a:solidFill>
            <a:schemeClr val="tx1"/>
          </a:solidFill>
          <a:latin typeface="+mn-lt"/>
          <a:ea typeface="+mn-ea"/>
          <a:cs typeface="+mn-cs"/>
        </a:defRPr>
      </a:lvl5pPr>
      <a:lvl6pPr marL="1606794" algn="l" defTabSz="321357" rtl="0" eaLnBrk="1" latinLnBrk="0" hangingPunct="1">
        <a:defRPr sz="1300" kern="1200">
          <a:solidFill>
            <a:schemeClr val="tx1"/>
          </a:solidFill>
          <a:latin typeface="+mn-lt"/>
          <a:ea typeface="+mn-ea"/>
          <a:cs typeface="+mn-cs"/>
        </a:defRPr>
      </a:lvl6pPr>
      <a:lvl7pPr marL="1928151" algn="l" defTabSz="321357" rtl="0" eaLnBrk="1" latinLnBrk="0" hangingPunct="1">
        <a:defRPr sz="1300" kern="1200">
          <a:solidFill>
            <a:schemeClr val="tx1"/>
          </a:solidFill>
          <a:latin typeface="+mn-lt"/>
          <a:ea typeface="+mn-ea"/>
          <a:cs typeface="+mn-cs"/>
        </a:defRPr>
      </a:lvl7pPr>
      <a:lvl8pPr marL="2249511" algn="l" defTabSz="321357" rtl="0" eaLnBrk="1" latinLnBrk="0" hangingPunct="1">
        <a:defRPr sz="1300" kern="1200">
          <a:solidFill>
            <a:schemeClr val="tx1"/>
          </a:solidFill>
          <a:latin typeface="+mn-lt"/>
          <a:ea typeface="+mn-ea"/>
          <a:cs typeface="+mn-cs"/>
        </a:defRPr>
      </a:lvl8pPr>
      <a:lvl9pPr marL="2570870" algn="l" defTabSz="321357"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23317" y="4830366"/>
            <a:ext cx="8510627" cy="9465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5717" tIns="35717" rIns="35717" bIns="35717" numCol="1" anchor="b" anchorCtr="0" compatLnSpc="1">
            <a:prstTxWarp prst="textNoShape">
              <a:avLst/>
            </a:prstTxWarp>
          </a:bodyPr>
          <a:lstStyle/>
          <a:p>
            <a:pPr lvl="0"/>
            <a:r>
              <a:rPr lang="en-US" dirty="0" smtClean="0">
                <a:sym typeface="Helvetica Neue Light" charset="0"/>
              </a:rPr>
              <a:t>Click to Edit title style</a:t>
            </a:r>
            <a:endParaRPr lang="en-US" dirty="0">
              <a:sym typeface="Helvetica Neue Light" charset="0"/>
            </a:endParaRPr>
          </a:p>
        </p:txBody>
      </p:sp>
      <p:sp>
        <p:nvSpPr>
          <p:cNvPr id="1026" name="Rectangle 2"/>
          <p:cNvSpPr>
            <a:spLocks noGrp="1" noChangeArrowheads="1"/>
          </p:cNvSpPr>
          <p:nvPr>
            <p:ph type="body" idx="1"/>
          </p:nvPr>
        </p:nvSpPr>
        <p:spPr bwMode="auto">
          <a:xfrm>
            <a:off x="1775203" y="5866251"/>
            <a:ext cx="7158741"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5717" tIns="35717" rIns="35717" bIns="35717" numCol="1" anchor="t" anchorCtr="0" compatLnSpc="1">
            <a:prstTxWarp prst="textNoShape">
              <a:avLst/>
            </a:prstTxWarp>
          </a:bodyPr>
          <a:lstStyle/>
          <a:p>
            <a:pPr lvl="0"/>
            <a:r>
              <a:rPr lang="en-US" smtClean="0">
                <a:sym typeface="Times New Roman" charset="0"/>
              </a:rPr>
              <a:t>Click to edit Master text styles</a:t>
            </a:r>
          </a:p>
          <a:p>
            <a:pPr lvl="1"/>
            <a:r>
              <a:rPr lang="en-US" smtClean="0">
                <a:sym typeface="Times New Roman" charset="0"/>
              </a:rPr>
              <a:t>Second level</a:t>
            </a:r>
          </a:p>
          <a:p>
            <a:pPr lvl="2"/>
            <a:r>
              <a:rPr lang="en-US" smtClean="0">
                <a:sym typeface="Times New Roman" charset="0"/>
              </a:rPr>
              <a:t>Third level</a:t>
            </a:r>
          </a:p>
          <a:p>
            <a:pPr lvl="3"/>
            <a:r>
              <a:rPr lang="en-US" smtClean="0">
                <a:sym typeface="Times New Roman" charset="0"/>
              </a:rPr>
              <a:t>Fourth level</a:t>
            </a:r>
          </a:p>
          <a:p>
            <a:pPr lvl="4"/>
            <a:r>
              <a:rPr lang="en-US" smtClean="0">
                <a:sym typeface="Times New Roman" charset="0"/>
              </a:rPr>
              <a:t>Fifth level</a:t>
            </a:r>
            <a:endParaRPr lang="en-US" dirty="0">
              <a:sym typeface="Copperplate" charset="0"/>
            </a:endParaRPr>
          </a:p>
        </p:txBody>
      </p:sp>
      <p:pic>
        <p:nvPicPr>
          <p:cNvPr id="3" name="Picture 2" descr="Image 3.jpg"/>
          <p:cNvPicPr>
            <a:picLocks noChangeAspect="1"/>
          </p:cNvPicPr>
          <p:nvPr/>
        </p:nvPicPr>
        <p:blipFill rotWithShape="1">
          <a:blip r:embed="rId4" cstate="print">
            <a:extLst>
              <a:ext uri="{28A0092B-C50C-407E-A947-70E740481C1C}">
                <a14:useLocalDpi xmlns:a14="http://schemas.microsoft.com/office/drawing/2010/main"/>
              </a:ext>
            </a:extLst>
          </a:blip>
          <a:srcRect l="13949"/>
          <a:stretch/>
        </p:blipFill>
        <p:spPr>
          <a:xfrm>
            <a:off x="6322452" y="241101"/>
            <a:ext cx="2611491" cy="4310198"/>
          </a:xfrm>
          <a:prstGeom prst="rect">
            <a:avLst/>
          </a:prstGeom>
        </p:spPr>
      </p:pic>
      <p:pic>
        <p:nvPicPr>
          <p:cNvPr id="9" name="Picture 8"/>
          <p:cNvPicPr>
            <a:picLocks noChangeAspect="1"/>
          </p:cNvPicPr>
          <p:nvPr/>
        </p:nvPicPr>
        <p:blipFill>
          <a:blip r:embed="rId5"/>
          <a:stretch>
            <a:fillRect/>
          </a:stretch>
        </p:blipFill>
        <p:spPr>
          <a:xfrm>
            <a:off x="423317" y="3309254"/>
            <a:ext cx="3198758" cy="417748"/>
          </a:xfrm>
          <a:prstGeom prst="rect">
            <a:avLst/>
          </a:prstGeom>
        </p:spPr>
      </p:pic>
      <p:pic>
        <p:nvPicPr>
          <p:cNvPr id="10"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3317" y="241101"/>
            <a:ext cx="2714063" cy="2744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OSU-FAES-4C-Scarlet-Horiz-RGB.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3317" y="3999811"/>
            <a:ext cx="3059483" cy="551488"/>
          </a:xfrm>
          <a:prstGeom prst="rect">
            <a:avLst/>
          </a:prstGeom>
        </p:spPr>
      </p:pic>
      <p:pic>
        <p:nvPicPr>
          <p:cNvPr id="12" name="Picture 11" descr="IMG_0793.JPG"/>
          <p:cNvPicPr>
            <a:picLocks noChangeAspect="1"/>
          </p:cNvPicPr>
          <p:nvPr/>
        </p:nvPicPr>
        <p:blipFill rotWithShape="1">
          <a:blip r:embed="rId8" cstate="print">
            <a:extLst>
              <a:ext uri="{28A0092B-C50C-407E-A947-70E740481C1C}">
                <a14:useLocalDpi xmlns:a14="http://schemas.microsoft.com/office/drawing/2010/main"/>
              </a:ext>
            </a:extLst>
          </a:blip>
          <a:srcRect b="16496"/>
          <a:stretch/>
        </p:blipFill>
        <p:spPr>
          <a:xfrm>
            <a:off x="3865151" y="1758153"/>
            <a:ext cx="2269416" cy="1150268"/>
          </a:xfrm>
          <a:prstGeom prst="rect">
            <a:avLst/>
          </a:prstGeom>
        </p:spPr>
      </p:pic>
      <p:pic>
        <p:nvPicPr>
          <p:cNvPr id="14" name="Picture 2" descr="windtowers"/>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8898" r="2498" b="10168"/>
          <a:stretch/>
        </p:blipFill>
        <p:spPr bwMode="auto">
          <a:xfrm>
            <a:off x="3865151" y="3113238"/>
            <a:ext cx="2269416" cy="141075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 name="Picture 14" descr="IMG_0156.jpg"/>
          <p:cNvPicPr>
            <a:picLocks noChangeAspect="1"/>
          </p:cNvPicPr>
          <p:nvPr/>
        </p:nvPicPr>
        <p:blipFill rotWithShape="1">
          <a:blip r:embed="rId10" cstate="print">
            <a:extLst>
              <a:ext uri="{28A0092B-C50C-407E-A947-70E740481C1C}">
                <a14:useLocalDpi xmlns:a14="http://schemas.microsoft.com/office/drawing/2010/main"/>
              </a:ext>
            </a:extLst>
          </a:blip>
          <a:srcRect b="8362"/>
          <a:stretch/>
        </p:blipFill>
        <p:spPr>
          <a:xfrm>
            <a:off x="3865151" y="272431"/>
            <a:ext cx="2269416" cy="1280901"/>
          </a:xfrm>
          <a:prstGeom prst="rect">
            <a:avLst/>
          </a:prstGeom>
        </p:spPr>
      </p:pic>
    </p:spTree>
    <p:extLst>
      <p:ext uri="{BB962C8B-B14F-4D97-AF65-F5344CB8AC3E}">
        <p14:creationId xmlns:p14="http://schemas.microsoft.com/office/powerpoint/2010/main" val="3397934708"/>
      </p:ext>
    </p:extLst>
  </p:cSld>
  <p:clrMap bg1="lt1" tx1="dk1" bg2="lt2" tx2="dk2" accent1="accent1" accent2="accent2" accent3="accent3" accent4="accent4" accent5="accent5" accent6="accent6" hlink="hlink" folHlink="folHlink"/>
  <p:sldLayoutIdLst>
    <p:sldLayoutId id="2147483833" r:id="rId1"/>
    <p:sldLayoutId id="2147483834" r:id="rId2"/>
  </p:sldLayoutIdLst>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hf hdr="0" ftr="0" dt="0"/>
  <p:txStyles>
    <p:titleStyle>
      <a:lvl1pPr algn="r" rtl="0" eaLnBrk="1" fontAlgn="base" hangingPunct="1">
        <a:spcBef>
          <a:spcPct val="0"/>
        </a:spcBef>
        <a:spcAft>
          <a:spcPct val="0"/>
        </a:spcAft>
        <a:defRPr sz="4400" baseline="0">
          <a:solidFill>
            <a:srgbClr val="451C00"/>
          </a:solidFill>
          <a:latin typeface="+mj-lt"/>
          <a:ea typeface="+mj-ea"/>
          <a:cs typeface="+mj-cs"/>
          <a:sym typeface="Helvetica Neue Light" charset="0"/>
        </a:defRPr>
      </a:lvl1pPr>
      <a:lvl2pPr algn="r" rtl="0" eaLnBrk="1" fontAlgn="base" hangingPunct="1">
        <a:spcBef>
          <a:spcPct val="0"/>
        </a:spcBef>
        <a:spcAft>
          <a:spcPct val="0"/>
        </a:spcAft>
        <a:defRPr sz="6000">
          <a:solidFill>
            <a:srgbClr val="451C00"/>
          </a:solidFill>
          <a:latin typeface="Helvetica Neue Light" charset="0"/>
          <a:ea typeface="ヒラギノ角ゴ ProN W3" charset="0"/>
          <a:cs typeface="ヒラギノ角ゴ ProN W3" charset="0"/>
          <a:sym typeface="Helvetica Neue Light" charset="0"/>
        </a:defRPr>
      </a:lvl2pPr>
      <a:lvl3pPr algn="r" rtl="0" eaLnBrk="1" fontAlgn="base" hangingPunct="1">
        <a:spcBef>
          <a:spcPct val="0"/>
        </a:spcBef>
        <a:spcAft>
          <a:spcPct val="0"/>
        </a:spcAft>
        <a:defRPr sz="6000">
          <a:solidFill>
            <a:srgbClr val="451C00"/>
          </a:solidFill>
          <a:latin typeface="Helvetica Neue Light" charset="0"/>
          <a:ea typeface="ヒラギノ角ゴ ProN W3" charset="0"/>
          <a:cs typeface="ヒラギノ角ゴ ProN W3" charset="0"/>
          <a:sym typeface="Helvetica Neue Light" charset="0"/>
        </a:defRPr>
      </a:lvl3pPr>
      <a:lvl4pPr algn="r" rtl="0" eaLnBrk="1" fontAlgn="base" hangingPunct="1">
        <a:spcBef>
          <a:spcPct val="0"/>
        </a:spcBef>
        <a:spcAft>
          <a:spcPct val="0"/>
        </a:spcAft>
        <a:defRPr sz="6000">
          <a:solidFill>
            <a:srgbClr val="451C00"/>
          </a:solidFill>
          <a:latin typeface="Helvetica Neue Light" charset="0"/>
          <a:ea typeface="ヒラギノ角ゴ ProN W3" charset="0"/>
          <a:cs typeface="ヒラギノ角ゴ ProN W3" charset="0"/>
          <a:sym typeface="Helvetica Neue Light" charset="0"/>
        </a:defRPr>
      </a:lvl4pPr>
      <a:lvl5pPr algn="r" rtl="0" eaLnBrk="1" fontAlgn="base" hangingPunct="1">
        <a:spcBef>
          <a:spcPct val="0"/>
        </a:spcBef>
        <a:spcAft>
          <a:spcPct val="0"/>
        </a:spcAft>
        <a:defRPr sz="6000">
          <a:solidFill>
            <a:srgbClr val="451C00"/>
          </a:solidFill>
          <a:latin typeface="Helvetica Neue Light" charset="0"/>
          <a:ea typeface="ヒラギノ角ゴ ProN W3" charset="0"/>
          <a:cs typeface="ヒラギノ角ゴ ProN W3" charset="0"/>
          <a:sym typeface="Helvetica Neue Light" charset="0"/>
        </a:defRPr>
      </a:lvl5pPr>
      <a:lvl6pPr marL="321457" algn="r" rtl="0" eaLnBrk="1" fontAlgn="base" hangingPunct="1">
        <a:spcBef>
          <a:spcPct val="0"/>
        </a:spcBef>
        <a:spcAft>
          <a:spcPct val="0"/>
        </a:spcAft>
        <a:defRPr sz="6000">
          <a:solidFill>
            <a:srgbClr val="451C00"/>
          </a:solidFill>
          <a:latin typeface="Helvetica Neue Light" charset="0"/>
          <a:ea typeface="ヒラギノ角ゴ ProN W3" charset="0"/>
          <a:cs typeface="ヒラギノ角ゴ ProN W3" charset="0"/>
          <a:sym typeface="Helvetica Neue Light" charset="0"/>
        </a:defRPr>
      </a:lvl6pPr>
      <a:lvl7pPr marL="642915" algn="r" rtl="0" eaLnBrk="1" fontAlgn="base" hangingPunct="1">
        <a:spcBef>
          <a:spcPct val="0"/>
        </a:spcBef>
        <a:spcAft>
          <a:spcPct val="0"/>
        </a:spcAft>
        <a:defRPr sz="6000">
          <a:solidFill>
            <a:srgbClr val="451C00"/>
          </a:solidFill>
          <a:latin typeface="Helvetica Neue Light" charset="0"/>
          <a:ea typeface="ヒラギノ角ゴ ProN W3" charset="0"/>
          <a:cs typeface="ヒラギノ角ゴ ProN W3" charset="0"/>
          <a:sym typeface="Helvetica Neue Light" charset="0"/>
        </a:defRPr>
      </a:lvl7pPr>
      <a:lvl8pPr marL="964372" algn="r" rtl="0" eaLnBrk="1" fontAlgn="base" hangingPunct="1">
        <a:spcBef>
          <a:spcPct val="0"/>
        </a:spcBef>
        <a:spcAft>
          <a:spcPct val="0"/>
        </a:spcAft>
        <a:defRPr sz="6000">
          <a:solidFill>
            <a:srgbClr val="451C00"/>
          </a:solidFill>
          <a:latin typeface="Helvetica Neue Light" charset="0"/>
          <a:ea typeface="ヒラギノ角ゴ ProN W3" charset="0"/>
          <a:cs typeface="ヒラギノ角ゴ ProN W3" charset="0"/>
          <a:sym typeface="Helvetica Neue Light" charset="0"/>
        </a:defRPr>
      </a:lvl8pPr>
      <a:lvl9pPr marL="1285829" algn="r" rtl="0" eaLnBrk="1" fontAlgn="base" hangingPunct="1">
        <a:spcBef>
          <a:spcPct val="0"/>
        </a:spcBef>
        <a:spcAft>
          <a:spcPct val="0"/>
        </a:spcAft>
        <a:defRPr sz="6000">
          <a:solidFill>
            <a:srgbClr val="451C00"/>
          </a:solidFill>
          <a:latin typeface="Helvetica Neue Light" charset="0"/>
          <a:ea typeface="ヒラギノ角ゴ ProN W3" charset="0"/>
          <a:cs typeface="ヒラギノ角ゴ ProN W3" charset="0"/>
          <a:sym typeface="Helvetica Neue Light" charset="0"/>
        </a:defRPr>
      </a:lvl9pPr>
    </p:titleStyle>
    <p:bodyStyle>
      <a:lvl1pPr algn="r" rtl="0" eaLnBrk="1" fontAlgn="base" hangingPunct="1">
        <a:spcBef>
          <a:spcPct val="0"/>
        </a:spcBef>
        <a:spcAft>
          <a:spcPct val="0"/>
        </a:spcAft>
        <a:defRPr sz="2800">
          <a:solidFill>
            <a:srgbClr val="451C00"/>
          </a:solidFill>
          <a:latin typeface="+mn-lt"/>
          <a:ea typeface="+mn-ea"/>
          <a:cs typeface="+mn-cs"/>
          <a:sym typeface="Times New Roman" charset="0"/>
        </a:defRPr>
      </a:lvl1pPr>
      <a:lvl2pPr algn="r" rtl="0" eaLnBrk="1" fontAlgn="base" hangingPunct="1">
        <a:spcBef>
          <a:spcPct val="0"/>
        </a:spcBef>
        <a:spcAft>
          <a:spcPct val="0"/>
        </a:spcAft>
        <a:defRPr sz="2800">
          <a:solidFill>
            <a:srgbClr val="451C00"/>
          </a:solidFill>
          <a:latin typeface="+mn-lt"/>
          <a:ea typeface="+mn-ea"/>
          <a:cs typeface="+mn-cs"/>
          <a:sym typeface="Times New Roman" charset="0"/>
        </a:defRPr>
      </a:lvl2pPr>
      <a:lvl3pPr algn="r" rtl="0" eaLnBrk="1" fontAlgn="base" hangingPunct="1">
        <a:spcBef>
          <a:spcPct val="0"/>
        </a:spcBef>
        <a:spcAft>
          <a:spcPct val="0"/>
        </a:spcAft>
        <a:defRPr sz="2800">
          <a:solidFill>
            <a:srgbClr val="451C00"/>
          </a:solidFill>
          <a:latin typeface="Copperplate" charset="0"/>
          <a:ea typeface="+mn-ea"/>
          <a:cs typeface="+mn-cs"/>
          <a:sym typeface="Copperplate" charset="0"/>
        </a:defRPr>
      </a:lvl3pPr>
      <a:lvl4pPr algn="r" rtl="0" eaLnBrk="1" fontAlgn="base" hangingPunct="1">
        <a:spcBef>
          <a:spcPct val="0"/>
        </a:spcBef>
        <a:spcAft>
          <a:spcPct val="0"/>
        </a:spcAft>
        <a:defRPr sz="2800">
          <a:solidFill>
            <a:srgbClr val="451C00"/>
          </a:solidFill>
          <a:latin typeface="Copperplate" charset="0"/>
          <a:ea typeface="+mn-ea"/>
          <a:cs typeface="+mn-cs"/>
          <a:sym typeface="Copperplate" charset="0"/>
        </a:defRPr>
      </a:lvl4pPr>
      <a:lvl5pPr algn="r" rtl="0" eaLnBrk="1" fontAlgn="base" hangingPunct="1">
        <a:spcBef>
          <a:spcPct val="0"/>
        </a:spcBef>
        <a:spcAft>
          <a:spcPct val="0"/>
        </a:spcAft>
        <a:defRPr sz="2800">
          <a:solidFill>
            <a:srgbClr val="451C00"/>
          </a:solidFill>
          <a:latin typeface="Copperplate" charset="0"/>
          <a:ea typeface="+mn-ea"/>
          <a:cs typeface="+mn-cs"/>
          <a:sym typeface="Copperplate" charset="0"/>
        </a:defRPr>
      </a:lvl5pPr>
      <a:lvl6pPr marL="321457" algn="r" rtl="0" eaLnBrk="1" fontAlgn="base" hangingPunct="1">
        <a:spcBef>
          <a:spcPct val="0"/>
        </a:spcBef>
        <a:spcAft>
          <a:spcPct val="0"/>
        </a:spcAft>
        <a:defRPr sz="2800">
          <a:solidFill>
            <a:srgbClr val="451C00"/>
          </a:solidFill>
          <a:latin typeface="Copperplate" charset="0"/>
          <a:ea typeface="+mn-ea"/>
          <a:cs typeface="+mn-cs"/>
          <a:sym typeface="Copperplate" charset="0"/>
        </a:defRPr>
      </a:lvl6pPr>
      <a:lvl7pPr marL="642915" algn="r" rtl="0" eaLnBrk="1" fontAlgn="base" hangingPunct="1">
        <a:spcBef>
          <a:spcPct val="0"/>
        </a:spcBef>
        <a:spcAft>
          <a:spcPct val="0"/>
        </a:spcAft>
        <a:defRPr sz="2800">
          <a:solidFill>
            <a:srgbClr val="451C00"/>
          </a:solidFill>
          <a:latin typeface="Copperplate" charset="0"/>
          <a:ea typeface="+mn-ea"/>
          <a:cs typeface="+mn-cs"/>
          <a:sym typeface="Copperplate" charset="0"/>
        </a:defRPr>
      </a:lvl7pPr>
      <a:lvl8pPr marL="964372" algn="r" rtl="0" eaLnBrk="1" fontAlgn="base" hangingPunct="1">
        <a:spcBef>
          <a:spcPct val="0"/>
        </a:spcBef>
        <a:spcAft>
          <a:spcPct val="0"/>
        </a:spcAft>
        <a:defRPr sz="2800">
          <a:solidFill>
            <a:srgbClr val="451C00"/>
          </a:solidFill>
          <a:latin typeface="Copperplate" charset="0"/>
          <a:ea typeface="+mn-ea"/>
          <a:cs typeface="+mn-cs"/>
          <a:sym typeface="Copperplate" charset="0"/>
        </a:defRPr>
      </a:lvl8pPr>
      <a:lvl9pPr marL="1285829" algn="r" rtl="0" eaLnBrk="1" fontAlgn="base" hangingPunct="1">
        <a:spcBef>
          <a:spcPct val="0"/>
        </a:spcBef>
        <a:spcAft>
          <a:spcPct val="0"/>
        </a:spcAft>
        <a:defRPr sz="2800">
          <a:solidFill>
            <a:srgbClr val="451C00"/>
          </a:solidFill>
          <a:latin typeface="Copperplate" charset="0"/>
          <a:ea typeface="+mn-ea"/>
          <a:cs typeface="+mn-cs"/>
          <a:sym typeface="Copperplate"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1821662" y="107302"/>
            <a:ext cx="7070074" cy="958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5705" tIns="35705" rIns="35705" bIns="35705" numCol="1" anchor="ctr" anchorCtr="0" compatLnSpc="1">
            <a:prstTxWarp prst="textNoShape">
              <a:avLst/>
            </a:prstTxWarp>
          </a:bodyPr>
          <a:lstStyle/>
          <a:p>
            <a:pPr lvl="0"/>
            <a:r>
              <a:rPr lang="en-US" dirty="0">
                <a:sym typeface="Helvetica Neue Light" charset="0"/>
              </a:rPr>
              <a:t>Click to </a:t>
            </a:r>
            <a:r>
              <a:rPr lang="en-US" dirty="0" smtClean="0">
                <a:sym typeface="Helvetica Neue Light" charset="0"/>
              </a:rPr>
              <a:t>edit</a:t>
            </a:r>
            <a:endParaRPr lang="en-US" dirty="0">
              <a:sym typeface="Helvetica Neue Light" charset="0"/>
            </a:endParaRPr>
          </a:p>
        </p:txBody>
      </p:sp>
      <p:sp>
        <p:nvSpPr>
          <p:cNvPr id="2050" name="Rectangle 2"/>
          <p:cNvSpPr>
            <a:spLocks noGrp="1" noChangeArrowheads="1"/>
          </p:cNvSpPr>
          <p:nvPr>
            <p:ph type="body" idx="1"/>
          </p:nvPr>
        </p:nvSpPr>
        <p:spPr bwMode="auto">
          <a:xfrm>
            <a:off x="1821662" y="1270135"/>
            <a:ext cx="7070074" cy="45257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5705" tIns="35705" rIns="35705" bIns="35705" numCol="1" anchor="ctr" anchorCtr="0" compatLnSpc="1">
            <a:prstTxWarp prst="textNoShape">
              <a:avLst/>
            </a:prstTxWarp>
          </a:bodyPr>
          <a:lstStyle/>
          <a:p>
            <a:pPr lvl="0"/>
            <a:r>
              <a:rPr lang="en-US" dirty="0" smtClean="0">
                <a:sym typeface="Times New Roman" charset="0"/>
              </a:rPr>
              <a:t>Click to edit Master text styles</a:t>
            </a:r>
          </a:p>
          <a:p>
            <a:pPr lvl="1"/>
            <a:r>
              <a:rPr lang="en-US" dirty="0" smtClean="0">
                <a:sym typeface="Times New Roman" charset="0"/>
              </a:rPr>
              <a:t>Second level</a:t>
            </a:r>
          </a:p>
          <a:p>
            <a:pPr lvl="2"/>
            <a:r>
              <a:rPr lang="en-US" dirty="0" smtClean="0">
                <a:sym typeface="Times New Roman" charset="0"/>
              </a:rPr>
              <a:t>Third level</a:t>
            </a:r>
          </a:p>
          <a:p>
            <a:pPr lvl="3"/>
            <a:r>
              <a:rPr lang="en-US" dirty="0" smtClean="0">
                <a:sym typeface="Times New Roman" charset="0"/>
              </a:rPr>
              <a:t>Fourth level</a:t>
            </a:r>
          </a:p>
          <a:p>
            <a:pPr lvl="4"/>
            <a:r>
              <a:rPr lang="en-US" dirty="0" smtClean="0">
                <a:sym typeface="Times New Roman" charset="0"/>
              </a:rPr>
              <a:t>Fifth level</a:t>
            </a:r>
            <a:endParaRPr lang="en-US" dirty="0">
              <a:sym typeface="Times New Roman" charset="0"/>
            </a:endParaRPr>
          </a:p>
        </p:txBody>
      </p:sp>
      <p:sp>
        <p:nvSpPr>
          <p:cNvPr id="2051" name="Rectangle 3"/>
          <p:cNvSpPr>
            <a:spLocks/>
          </p:cNvSpPr>
          <p:nvPr/>
        </p:nvSpPr>
        <p:spPr bwMode="auto">
          <a:xfrm>
            <a:off x="6" y="0"/>
            <a:ext cx="98227" cy="7090172"/>
          </a:xfrm>
          <a:prstGeom prst="rect">
            <a:avLst/>
          </a:prstGeom>
          <a:solidFill>
            <a:srgbClr val="E31836"/>
          </a:solidFill>
          <a:ln>
            <a:noFill/>
          </a:ln>
          <a:extLst/>
        </p:spPr>
        <p:txBody>
          <a:bodyPr lIns="0" tIns="0" rIns="0" bIns="0"/>
          <a:lstStyle/>
          <a:p>
            <a:pPr algn="ctr" defTabSz="914165" fontAlgn="base">
              <a:spcBef>
                <a:spcPct val="0"/>
              </a:spcBef>
              <a:spcAft>
                <a:spcPct val="0"/>
              </a:spcAft>
            </a:pPr>
            <a:endParaRPr lang="en-US" sz="3100">
              <a:solidFill>
                <a:srgbClr val="2B2922"/>
              </a:solidFill>
              <a:latin typeface="Copperplate" charset="0"/>
              <a:ea typeface="ヒラギノ明朝 ProN W3" charset="0"/>
              <a:cs typeface="ヒラギノ明朝 ProN W3" charset="0"/>
              <a:sym typeface="Copperplate" charset="0"/>
            </a:endParaRPr>
          </a:p>
        </p:txBody>
      </p:sp>
      <p:sp>
        <p:nvSpPr>
          <p:cNvPr id="2052" name="Rectangle 4"/>
          <p:cNvSpPr>
            <a:spLocks/>
          </p:cNvSpPr>
          <p:nvPr/>
        </p:nvSpPr>
        <p:spPr bwMode="auto">
          <a:xfrm>
            <a:off x="142881" y="0"/>
            <a:ext cx="98227" cy="7090172"/>
          </a:xfrm>
          <a:prstGeom prst="rect">
            <a:avLst/>
          </a:prstGeom>
          <a:solidFill>
            <a:srgbClr val="008000"/>
          </a:solidFill>
          <a:ln>
            <a:noFill/>
          </a:ln>
          <a:extLst/>
        </p:spPr>
        <p:txBody>
          <a:bodyPr lIns="0" tIns="0" rIns="0" bIns="0"/>
          <a:lstStyle/>
          <a:p>
            <a:pPr algn="ctr" defTabSz="914165" fontAlgn="base">
              <a:spcBef>
                <a:spcPct val="0"/>
              </a:spcBef>
              <a:spcAft>
                <a:spcPct val="0"/>
              </a:spcAft>
            </a:pPr>
            <a:endParaRPr lang="en-US" sz="3100">
              <a:solidFill>
                <a:srgbClr val="2B2922"/>
              </a:solidFill>
              <a:latin typeface="Copperplate" charset="0"/>
              <a:ea typeface="ヒラギノ明朝 ProN W3" charset="0"/>
              <a:cs typeface="ヒラギノ明朝 ProN W3" charset="0"/>
              <a:sym typeface="Copperplate" charset="0"/>
            </a:endParaRPr>
          </a:p>
        </p:txBody>
      </p:sp>
      <p:sp>
        <p:nvSpPr>
          <p:cNvPr id="2053" name="Rectangle 5"/>
          <p:cNvSpPr>
            <a:spLocks/>
          </p:cNvSpPr>
          <p:nvPr/>
        </p:nvSpPr>
        <p:spPr bwMode="auto">
          <a:xfrm>
            <a:off x="1544842" y="0"/>
            <a:ext cx="98227" cy="7090172"/>
          </a:xfrm>
          <a:prstGeom prst="rect">
            <a:avLst/>
          </a:prstGeom>
          <a:solidFill>
            <a:srgbClr val="B0B6BB"/>
          </a:solidFill>
          <a:ln>
            <a:noFill/>
          </a:ln>
          <a:extLst/>
        </p:spPr>
        <p:txBody>
          <a:bodyPr lIns="0" tIns="0" rIns="0" bIns="0"/>
          <a:lstStyle/>
          <a:p>
            <a:pPr algn="ctr" defTabSz="914165" fontAlgn="base">
              <a:spcBef>
                <a:spcPct val="0"/>
              </a:spcBef>
              <a:spcAft>
                <a:spcPct val="0"/>
              </a:spcAft>
            </a:pPr>
            <a:endParaRPr lang="en-US" sz="3100">
              <a:solidFill>
                <a:srgbClr val="2B2922"/>
              </a:solidFill>
              <a:latin typeface="Copperplate" charset="0"/>
              <a:ea typeface="ヒラギノ明朝 ProN W3" charset="0"/>
              <a:cs typeface="ヒラギノ明朝 ProN W3" charset="0"/>
              <a:sym typeface="Copperplate" charset="0"/>
            </a:endParaRPr>
          </a:p>
        </p:txBody>
      </p:sp>
      <p:pic>
        <p:nvPicPr>
          <p:cNvPr id="2" name="Picture 1"/>
          <p:cNvPicPr>
            <a:picLocks noChangeAspect="1"/>
          </p:cNvPicPr>
          <p:nvPr/>
        </p:nvPicPr>
        <p:blipFill>
          <a:blip r:embed="rId7"/>
          <a:stretch>
            <a:fillRect/>
          </a:stretch>
        </p:blipFill>
        <p:spPr>
          <a:xfrm>
            <a:off x="3537491" y="6226021"/>
            <a:ext cx="2521538" cy="329305"/>
          </a:xfrm>
          <a:prstGeom prst="rect">
            <a:avLst/>
          </a:prstGeom>
        </p:spPr>
      </p:pic>
      <p:pic>
        <p:nvPicPr>
          <p:cNvPr id="5" name="Picture 4" descr="Image 4.jpg"/>
          <p:cNvPicPr>
            <a:picLocks noChangeAspect="1"/>
          </p:cNvPicPr>
          <p:nvPr/>
        </p:nvPicPr>
        <p:blipFill rotWithShape="1">
          <a:blip r:embed="rId8" cstate="print">
            <a:extLst>
              <a:ext uri="{28A0092B-C50C-407E-A947-70E740481C1C}">
                <a14:useLocalDpi xmlns:a14="http://schemas.microsoft.com/office/drawing/2010/main"/>
              </a:ext>
            </a:extLst>
          </a:blip>
          <a:srcRect b="-3158"/>
          <a:stretch/>
        </p:blipFill>
        <p:spPr>
          <a:xfrm>
            <a:off x="301588" y="0"/>
            <a:ext cx="1189524" cy="7090172"/>
          </a:xfrm>
          <a:prstGeom prst="rect">
            <a:avLst/>
          </a:prstGeom>
        </p:spPr>
      </p:pic>
      <p:pic>
        <p:nvPicPr>
          <p:cNvPr id="11" name="Picture 6"/>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2040935" y="5841803"/>
            <a:ext cx="989418" cy="1000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OSU-FAES-4C-Scarlet-Horiz-RGB.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625145" y="6226021"/>
            <a:ext cx="2411750" cy="434731"/>
          </a:xfrm>
          <a:prstGeom prst="rect">
            <a:avLst/>
          </a:prstGeom>
        </p:spPr>
      </p:pic>
    </p:spTree>
    <p:extLst>
      <p:ext uri="{BB962C8B-B14F-4D97-AF65-F5344CB8AC3E}">
        <p14:creationId xmlns:p14="http://schemas.microsoft.com/office/powerpoint/2010/main" val="3201672030"/>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Lst>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xStyles>
    <p:titleStyle>
      <a:lvl1pPr algn="l" rtl="0" eaLnBrk="1" fontAlgn="base" hangingPunct="1">
        <a:spcBef>
          <a:spcPct val="0"/>
        </a:spcBef>
        <a:spcAft>
          <a:spcPct val="0"/>
        </a:spcAft>
        <a:defRPr sz="5600">
          <a:solidFill>
            <a:srgbClr val="451C00"/>
          </a:solidFill>
          <a:latin typeface="+mj-lt"/>
          <a:ea typeface="+mj-ea"/>
          <a:cs typeface="+mj-cs"/>
          <a:sym typeface="Helvetica Neue Light" charset="0"/>
        </a:defRPr>
      </a:lvl1pPr>
      <a:lvl2pPr algn="l" rtl="0" eaLnBrk="1" fontAlgn="base" hangingPunct="1">
        <a:spcBef>
          <a:spcPct val="0"/>
        </a:spcBef>
        <a:spcAft>
          <a:spcPct val="0"/>
        </a:spcAft>
        <a:defRPr sz="5600">
          <a:solidFill>
            <a:srgbClr val="451C00"/>
          </a:solidFill>
          <a:latin typeface="Helvetica Neue Light" charset="0"/>
          <a:ea typeface="ヒラギノ角ゴ ProN W3" charset="0"/>
          <a:cs typeface="ヒラギノ角ゴ ProN W3" charset="0"/>
          <a:sym typeface="Helvetica Neue Light" charset="0"/>
        </a:defRPr>
      </a:lvl2pPr>
      <a:lvl3pPr algn="l" rtl="0" eaLnBrk="1" fontAlgn="base" hangingPunct="1">
        <a:spcBef>
          <a:spcPct val="0"/>
        </a:spcBef>
        <a:spcAft>
          <a:spcPct val="0"/>
        </a:spcAft>
        <a:defRPr sz="5600">
          <a:solidFill>
            <a:srgbClr val="451C00"/>
          </a:solidFill>
          <a:latin typeface="Helvetica Neue Light" charset="0"/>
          <a:ea typeface="ヒラギノ角ゴ ProN W3" charset="0"/>
          <a:cs typeface="ヒラギノ角ゴ ProN W3" charset="0"/>
          <a:sym typeface="Helvetica Neue Light" charset="0"/>
        </a:defRPr>
      </a:lvl3pPr>
      <a:lvl4pPr algn="l" rtl="0" eaLnBrk="1" fontAlgn="base" hangingPunct="1">
        <a:spcBef>
          <a:spcPct val="0"/>
        </a:spcBef>
        <a:spcAft>
          <a:spcPct val="0"/>
        </a:spcAft>
        <a:defRPr sz="5600">
          <a:solidFill>
            <a:srgbClr val="451C00"/>
          </a:solidFill>
          <a:latin typeface="Helvetica Neue Light" charset="0"/>
          <a:ea typeface="ヒラギノ角ゴ ProN W3" charset="0"/>
          <a:cs typeface="ヒラギノ角ゴ ProN W3" charset="0"/>
          <a:sym typeface="Helvetica Neue Light" charset="0"/>
        </a:defRPr>
      </a:lvl4pPr>
      <a:lvl5pPr algn="l" rtl="0" eaLnBrk="1" fontAlgn="base" hangingPunct="1">
        <a:spcBef>
          <a:spcPct val="0"/>
        </a:spcBef>
        <a:spcAft>
          <a:spcPct val="0"/>
        </a:spcAft>
        <a:defRPr sz="5600">
          <a:solidFill>
            <a:srgbClr val="451C00"/>
          </a:solidFill>
          <a:latin typeface="Helvetica Neue Light" charset="0"/>
          <a:ea typeface="ヒラギノ角ゴ ProN W3" charset="0"/>
          <a:cs typeface="ヒラギノ角ゴ ProN W3" charset="0"/>
          <a:sym typeface="Helvetica Neue Light" charset="0"/>
        </a:defRPr>
      </a:lvl5pPr>
      <a:lvl6pPr marL="321357" algn="l" rtl="0" eaLnBrk="1" fontAlgn="base" hangingPunct="1">
        <a:spcBef>
          <a:spcPct val="0"/>
        </a:spcBef>
        <a:spcAft>
          <a:spcPct val="0"/>
        </a:spcAft>
        <a:defRPr sz="5600">
          <a:solidFill>
            <a:srgbClr val="451C00"/>
          </a:solidFill>
          <a:latin typeface="Helvetica Neue Light" charset="0"/>
          <a:ea typeface="ヒラギノ角ゴ ProN W3" charset="0"/>
          <a:cs typeface="ヒラギノ角ゴ ProN W3" charset="0"/>
          <a:sym typeface="Helvetica Neue Light" charset="0"/>
        </a:defRPr>
      </a:lvl6pPr>
      <a:lvl7pPr marL="642717" algn="l" rtl="0" eaLnBrk="1" fontAlgn="base" hangingPunct="1">
        <a:spcBef>
          <a:spcPct val="0"/>
        </a:spcBef>
        <a:spcAft>
          <a:spcPct val="0"/>
        </a:spcAft>
        <a:defRPr sz="5600">
          <a:solidFill>
            <a:srgbClr val="451C00"/>
          </a:solidFill>
          <a:latin typeface="Helvetica Neue Light" charset="0"/>
          <a:ea typeface="ヒラギノ角ゴ ProN W3" charset="0"/>
          <a:cs typeface="ヒラギノ角ゴ ProN W3" charset="0"/>
          <a:sym typeface="Helvetica Neue Light" charset="0"/>
        </a:defRPr>
      </a:lvl7pPr>
      <a:lvl8pPr marL="964075" algn="l" rtl="0" eaLnBrk="1" fontAlgn="base" hangingPunct="1">
        <a:spcBef>
          <a:spcPct val="0"/>
        </a:spcBef>
        <a:spcAft>
          <a:spcPct val="0"/>
        </a:spcAft>
        <a:defRPr sz="5600">
          <a:solidFill>
            <a:srgbClr val="451C00"/>
          </a:solidFill>
          <a:latin typeface="Helvetica Neue Light" charset="0"/>
          <a:ea typeface="ヒラギノ角ゴ ProN W3" charset="0"/>
          <a:cs typeface="ヒラギノ角ゴ ProN W3" charset="0"/>
          <a:sym typeface="Helvetica Neue Light" charset="0"/>
        </a:defRPr>
      </a:lvl8pPr>
      <a:lvl9pPr marL="1285434" algn="l" rtl="0" eaLnBrk="1" fontAlgn="base" hangingPunct="1">
        <a:spcBef>
          <a:spcPct val="0"/>
        </a:spcBef>
        <a:spcAft>
          <a:spcPct val="0"/>
        </a:spcAft>
        <a:defRPr sz="5600">
          <a:solidFill>
            <a:srgbClr val="451C00"/>
          </a:solidFill>
          <a:latin typeface="Helvetica Neue Light" charset="0"/>
          <a:ea typeface="ヒラギノ角ゴ ProN W3" charset="0"/>
          <a:cs typeface="ヒラギノ角ゴ ProN W3" charset="0"/>
          <a:sym typeface="Helvetica Neue Light" charset="0"/>
        </a:defRPr>
      </a:lvl9pPr>
    </p:titleStyle>
    <p:bodyStyle>
      <a:lvl1pPr marL="348137" indent="-348137" algn="l" rtl="0" eaLnBrk="1" fontAlgn="base" hangingPunct="1">
        <a:spcBef>
          <a:spcPts val="3516"/>
        </a:spcBef>
        <a:spcAft>
          <a:spcPct val="0"/>
        </a:spcAft>
        <a:buSzPct val="93000"/>
        <a:buChar char="•"/>
        <a:defRPr sz="2700">
          <a:solidFill>
            <a:srgbClr val="451C00"/>
          </a:solidFill>
          <a:latin typeface="+mn-lt"/>
          <a:ea typeface="+mn-ea"/>
          <a:cs typeface="+mn-cs"/>
          <a:sym typeface="Times New Roman" charset="0"/>
        </a:defRPr>
      </a:lvl1pPr>
      <a:lvl2pPr marL="624864" indent="-348137" algn="l" rtl="0" eaLnBrk="1" fontAlgn="base" hangingPunct="1">
        <a:spcBef>
          <a:spcPts val="3516"/>
        </a:spcBef>
        <a:spcAft>
          <a:spcPct val="0"/>
        </a:spcAft>
        <a:buSzPct val="93000"/>
        <a:buChar char="•"/>
        <a:defRPr sz="2700">
          <a:solidFill>
            <a:srgbClr val="451C00"/>
          </a:solidFill>
          <a:latin typeface="+mn-lt"/>
          <a:ea typeface="+mn-ea"/>
          <a:cs typeface="+mn-cs"/>
          <a:sym typeface="Times New Roman" charset="0"/>
        </a:defRPr>
      </a:lvl2pPr>
      <a:lvl3pPr marL="937296" indent="-348137" algn="l" rtl="0" eaLnBrk="1" fontAlgn="base" hangingPunct="1">
        <a:spcBef>
          <a:spcPts val="3516"/>
        </a:spcBef>
        <a:spcAft>
          <a:spcPct val="0"/>
        </a:spcAft>
        <a:buSzPct val="93000"/>
        <a:buChar char="•"/>
        <a:defRPr sz="2700">
          <a:solidFill>
            <a:srgbClr val="451C00"/>
          </a:solidFill>
          <a:latin typeface="+mn-lt"/>
          <a:ea typeface="+mn-ea"/>
          <a:cs typeface="+mn-cs"/>
          <a:sym typeface="Times New Roman" charset="0"/>
        </a:defRPr>
      </a:lvl3pPr>
      <a:lvl4pPr marL="1249728" indent="-348137" algn="l" rtl="0" eaLnBrk="1" fontAlgn="base" hangingPunct="1">
        <a:spcBef>
          <a:spcPts val="3516"/>
        </a:spcBef>
        <a:spcAft>
          <a:spcPct val="0"/>
        </a:spcAft>
        <a:buSzPct val="93000"/>
        <a:buChar char="•"/>
        <a:defRPr sz="2700">
          <a:solidFill>
            <a:srgbClr val="451C00"/>
          </a:solidFill>
          <a:latin typeface="+mn-lt"/>
          <a:ea typeface="+mn-ea"/>
          <a:cs typeface="+mn-cs"/>
          <a:sym typeface="Times New Roman" charset="0"/>
        </a:defRPr>
      </a:lvl4pPr>
      <a:lvl5pPr marL="1562160" indent="-348137" algn="l" rtl="0" eaLnBrk="1" fontAlgn="base" hangingPunct="1">
        <a:spcBef>
          <a:spcPts val="3516"/>
        </a:spcBef>
        <a:spcAft>
          <a:spcPct val="0"/>
        </a:spcAft>
        <a:buSzPct val="93000"/>
        <a:buChar char="•"/>
        <a:defRPr sz="2700">
          <a:solidFill>
            <a:srgbClr val="451C00"/>
          </a:solidFill>
          <a:latin typeface="+mn-lt"/>
          <a:ea typeface="+mn-ea"/>
          <a:cs typeface="+mn-cs"/>
          <a:sym typeface="Times New Roman" charset="0"/>
        </a:defRPr>
      </a:lvl5pPr>
      <a:lvl6pPr marL="1883516" indent="-348137" algn="l" rtl="0" eaLnBrk="1" fontAlgn="base" hangingPunct="1">
        <a:spcBef>
          <a:spcPts val="3516"/>
        </a:spcBef>
        <a:spcAft>
          <a:spcPct val="0"/>
        </a:spcAft>
        <a:buSzPct val="93000"/>
        <a:buChar char="•"/>
        <a:defRPr sz="2700">
          <a:solidFill>
            <a:srgbClr val="451C00"/>
          </a:solidFill>
          <a:latin typeface="+mn-lt"/>
          <a:ea typeface="+mn-ea"/>
          <a:cs typeface="+mn-cs"/>
          <a:sym typeface="Times New Roman" charset="0"/>
        </a:defRPr>
      </a:lvl6pPr>
      <a:lvl7pPr marL="2204876" indent="-348137" algn="l" rtl="0" eaLnBrk="1" fontAlgn="base" hangingPunct="1">
        <a:spcBef>
          <a:spcPts val="3516"/>
        </a:spcBef>
        <a:spcAft>
          <a:spcPct val="0"/>
        </a:spcAft>
        <a:buSzPct val="93000"/>
        <a:buChar char="•"/>
        <a:defRPr sz="2700">
          <a:solidFill>
            <a:srgbClr val="451C00"/>
          </a:solidFill>
          <a:latin typeface="+mn-lt"/>
          <a:ea typeface="+mn-ea"/>
          <a:cs typeface="+mn-cs"/>
          <a:sym typeface="Times New Roman" charset="0"/>
        </a:defRPr>
      </a:lvl7pPr>
      <a:lvl8pPr marL="2526237" indent="-348137" algn="l" rtl="0" eaLnBrk="1" fontAlgn="base" hangingPunct="1">
        <a:spcBef>
          <a:spcPts val="3516"/>
        </a:spcBef>
        <a:spcAft>
          <a:spcPct val="0"/>
        </a:spcAft>
        <a:buSzPct val="93000"/>
        <a:buChar char="•"/>
        <a:defRPr sz="2700">
          <a:solidFill>
            <a:srgbClr val="451C00"/>
          </a:solidFill>
          <a:latin typeface="+mn-lt"/>
          <a:ea typeface="+mn-ea"/>
          <a:cs typeface="+mn-cs"/>
          <a:sym typeface="Times New Roman" charset="0"/>
        </a:defRPr>
      </a:lvl8pPr>
      <a:lvl9pPr marL="2847593" indent="-348137" algn="l" rtl="0" eaLnBrk="1" fontAlgn="base" hangingPunct="1">
        <a:spcBef>
          <a:spcPts val="3516"/>
        </a:spcBef>
        <a:spcAft>
          <a:spcPct val="0"/>
        </a:spcAft>
        <a:buSzPct val="93000"/>
        <a:buChar char="•"/>
        <a:defRPr sz="2700">
          <a:solidFill>
            <a:srgbClr val="451C00"/>
          </a:solidFill>
          <a:latin typeface="+mn-lt"/>
          <a:ea typeface="+mn-ea"/>
          <a:cs typeface="+mn-cs"/>
          <a:sym typeface="Times New Roman" charset="0"/>
        </a:defRPr>
      </a:lvl9pPr>
    </p:bodyStyle>
    <p:otherStyle>
      <a:defPPr>
        <a:defRPr lang="en-US"/>
      </a:defPPr>
      <a:lvl1pPr marL="0" algn="l" defTabSz="321357" rtl="0" eaLnBrk="1" latinLnBrk="0" hangingPunct="1">
        <a:defRPr sz="1300" kern="1200">
          <a:solidFill>
            <a:schemeClr val="tx1"/>
          </a:solidFill>
          <a:latin typeface="+mn-lt"/>
          <a:ea typeface="+mn-ea"/>
          <a:cs typeface="+mn-cs"/>
        </a:defRPr>
      </a:lvl1pPr>
      <a:lvl2pPr marL="321357" algn="l" defTabSz="321357" rtl="0" eaLnBrk="1" latinLnBrk="0" hangingPunct="1">
        <a:defRPr sz="1300" kern="1200">
          <a:solidFill>
            <a:schemeClr val="tx1"/>
          </a:solidFill>
          <a:latin typeface="+mn-lt"/>
          <a:ea typeface="+mn-ea"/>
          <a:cs typeface="+mn-cs"/>
        </a:defRPr>
      </a:lvl2pPr>
      <a:lvl3pPr marL="642717" algn="l" defTabSz="321357" rtl="0" eaLnBrk="1" latinLnBrk="0" hangingPunct="1">
        <a:defRPr sz="1300" kern="1200">
          <a:solidFill>
            <a:schemeClr val="tx1"/>
          </a:solidFill>
          <a:latin typeface="+mn-lt"/>
          <a:ea typeface="+mn-ea"/>
          <a:cs typeface="+mn-cs"/>
        </a:defRPr>
      </a:lvl3pPr>
      <a:lvl4pPr marL="964075" algn="l" defTabSz="321357" rtl="0" eaLnBrk="1" latinLnBrk="0" hangingPunct="1">
        <a:defRPr sz="1300" kern="1200">
          <a:solidFill>
            <a:schemeClr val="tx1"/>
          </a:solidFill>
          <a:latin typeface="+mn-lt"/>
          <a:ea typeface="+mn-ea"/>
          <a:cs typeface="+mn-cs"/>
        </a:defRPr>
      </a:lvl4pPr>
      <a:lvl5pPr marL="1285434" algn="l" defTabSz="321357" rtl="0" eaLnBrk="1" latinLnBrk="0" hangingPunct="1">
        <a:defRPr sz="1300" kern="1200">
          <a:solidFill>
            <a:schemeClr val="tx1"/>
          </a:solidFill>
          <a:latin typeface="+mn-lt"/>
          <a:ea typeface="+mn-ea"/>
          <a:cs typeface="+mn-cs"/>
        </a:defRPr>
      </a:lvl5pPr>
      <a:lvl6pPr marL="1606794" algn="l" defTabSz="321357" rtl="0" eaLnBrk="1" latinLnBrk="0" hangingPunct="1">
        <a:defRPr sz="1300" kern="1200">
          <a:solidFill>
            <a:schemeClr val="tx1"/>
          </a:solidFill>
          <a:latin typeface="+mn-lt"/>
          <a:ea typeface="+mn-ea"/>
          <a:cs typeface="+mn-cs"/>
        </a:defRPr>
      </a:lvl6pPr>
      <a:lvl7pPr marL="1928151" algn="l" defTabSz="321357" rtl="0" eaLnBrk="1" latinLnBrk="0" hangingPunct="1">
        <a:defRPr sz="1300" kern="1200">
          <a:solidFill>
            <a:schemeClr val="tx1"/>
          </a:solidFill>
          <a:latin typeface="+mn-lt"/>
          <a:ea typeface="+mn-ea"/>
          <a:cs typeface="+mn-cs"/>
        </a:defRPr>
      </a:lvl7pPr>
      <a:lvl8pPr marL="2249511" algn="l" defTabSz="321357" rtl="0" eaLnBrk="1" latinLnBrk="0" hangingPunct="1">
        <a:defRPr sz="1300" kern="1200">
          <a:solidFill>
            <a:schemeClr val="tx1"/>
          </a:solidFill>
          <a:latin typeface="+mn-lt"/>
          <a:ea typeface="+mn-ea"/>
          <a:cs typeface="+mn-cs"/>
        </a:defRPr>
      </a:lvl8pPr>
      <a:lvl9pPr marL="2570870" algn="l" defTabSz="321357"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1821662" y="107302"/>
            <a:ext cx="7070074" cy="958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5705" tIns="35705" rIns="35705" bIns="35705" numCol="1" anchor="ctr" anchorCtr="0" compatLnSpc="1">
            <a:prstTxWarp prst="textNoShape">
              <a:avLst/>
            </a:prstTxWarp>
          </a:bodyPr>
          <a:lstStyle/>
          <a:p>
            <a:pPr lvl="0"/>
            <a:r>
              <a:rPr lang="en-US" dirty="0">
                <a:sym typeface="Helvetica Neue Light" charset="0"/>
              </a:rPr>
              <a:t>Click to </a:t>
            </a:r>
            <a:r>
              <a:rPr lang="en-US" dirty="0" smtClean="0">
                <a:sym typeface="Helvetica Neue Light" charset="0"/>
              </a:rPr>
              <a:t>edit</a:t>
            </a:r>
            <a:endParaRPr lang="en-US" dirty="0">
              <a:sym typeface="Helvetica Neue Light" charset="0"/>
            </a:endParaRPr>
          </a:p>
        </p:txBody>
      </p:sp>
      <p:sp>
        <p:nvSpPr>
          <p:cNvPr id="2050" name="Rectangle 2"/>
          <p:cNvSpPr>
            <a:spLocks noGrp="1" noChangeArrowheads="1"/>
          </p:cNvSpPr>
          <p:nvPr>
            <p:ph type="body" idx="1"/>
          </p:nvPr>
        </p:nvSpPr>
        <p:spPr bwMode="auto">
          <a:xfrm>
            <a:off x="1821662" y="1270135"/>
            <a:ext cx="7070074" cy="45257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5705" tIns="35705" rIns="35705" bIns="35705" numCol="1" anchor="ctr" anchorCtr="0" compatLnSpc="1">
            <a:prstTxWarp prst="textNoShape">
              <a:avLst/>
            </a:prstTxWarp>
          </a:bodyPr>
          <a:lstStyle/>
          <a:p>
            <a:pPr lvl="0"/>
            <a:r>
              <a:rPr lang="en-US" smtClean="0">
                <a:sym typeface="Times New Roman" charset="0"/>
              </a:rPr>
              <a:t>Click to edit Master text styles</a:t>
            </a:r>
          </a:p>
          <a:p>
            <a:pPr lvl="1"/>
            <a:r>
              <a:rPr lang="en-US" smtClean="0">
                <a:sym typeface="Times New Roman" charset="0"/>
              </a:rPr>
              <a:t>Second level</a:t>
            </a:r>
          </a:p>
          <a:p>
            <a:pPr lvl="2"/>
            <a:r>
              <a:rPr lang="en-US" smtClean="0">
                <a:sym typeface="Times New Roman" charset="0"/>
              </a:rPr>
              <a:t>Third level</a:t>
            </a:r>
          </a:p>
          <a:p>
            <a:pPr lvl="3"/>
            <a:r>
              <a:rPr lang="en-US" smtClean="0">
                <a:sym typeface="Times New Roman" charset="0"/>
              </a:rPr>
              <a:t>Fourth level</a:t>
            </a:r>
          </a:p>
          <a:p>
            <a:pPr lvl="4"/>
            <a:r>
              <a:rPr lang="en-US" smtClean="0">
                <a:sym typeface="Times New Roman" charset="0"/>
              </a:rPr>
              <a:t>Fifth level</a:t>
            </a:r>
            <a:endParaRPr lang="en-US" dirty="0">
              <a:sym typeface="Times New Roman" charset="0"/>
            </a:endParaRPr>
          </a:p>
        </p:txBody>
      </p:sp>
      <p:sp>
        <p:nvSpPr>
          <p:cNvPr id="2051" name="Rectangle 3"/>
          <p:cNvSpPr>
            <a:spLocks/>
          </p:cNvSpPr>
          <p:nvPr/>
        </p:nvSpPr>
        <p:spPr bwMode="auto">
          <a:xfrm>
            <a:off x="6" y="0"/>
            <a:ext cx="98227" cy="7090172"/>
          </a:xfrm>
          <a:prstGeom prst="rect">
            <a:avLst/>
          </a:prstGeom>
          <a:solidFill>
            <a:srgbClr val="E31836"/>
          </a:solidFill>
          <a:ln>
            <a:noFill/>
          </a:ln>
          <a:extLst/>
        </p:spPr>
        <p:txBody>
          <a:bodyPr lIns="0" tIns="0" rIns="0" bIns="0"/>
          <a:lstStyle/>
          <a:p>
            <a:pPr algn="ctr" defTabSz="914165" fontAlgn="base">
              <a:spcBef>
                <a:spcPct val="0"/>
              </a:spcBef>
              <a:spcAft>
                <a:spcPct val="0"/>
              </a:spcAft>
            </a:pPr>
            <a:endParaRPr lang="en-US" sz="3100">
              <a:solidFill>
                <a:srgbClr val="2B2922"/>
              </a:solidFill>
              <a:latin typeface="Copperplate" charset="0"/>
              <a:ea typeface="ヒラギノ明朝 ProN W3" charset="0"/>
              <a:cs typeface="ヒラギノ明朝 ProN W3" charset="0"/>
              <a:sym typeface="Copperplate" charset="0"/>
            </a:endParaRPr>
          </a:p>
        </p:txBody>
      </p:sp>
      <p:sp>
        <p:nvSpPr>
          <p:cNvPr id="2052" name="Rectangle 4"/>
          <p:cNvSpPr>
            <a:spLocks/>
          </p:cNvSpPr>
          <p:nvPr/>
        </p:nvSpPr>
        <p:spPr bwMode="auto">
          <a:xfrm>
            <a:off x="142881" y="0"/>
            <a:ext cx="98227" cy="7090172"/>
          </a:xfrm>
          <a:prstGeom prst="rect">
            <a:avLst/>
          </a:prstGeom>
          <a:solidFill>
            <a:srgbClr val="008000"/>
          </a:solidFill>
          <a:ln>
            <a:noFill/>
          </a:ln>
          <a:extLst/>
        </p:spPr>
        <p:txBody>
          <a:bodyPr lIns="0" tIns="0" rIns="0" bIns="0"/>
          <a:lstStyle/>
          <a:p>
            <a:pPr algn="ctr" defTabSz="914165" fontAlgn="base">
              <a:spcBef>
                <a:spcPct val="0"/>
              </a:spcBef>
              <a:spcAft>
                <a:spcPct val="0"/>
              </a:spcAft>
            </a:pPr>
            <a:endParaRPr lang="en-US" sz="3100">
              <a:solidFill>
                <a:srgbClr val="2B2922"/>
              </a:solidFill>
              <a:latin typeface="Copperplate" charset="0"/>
              <a:ea typeface="ヒラギノ明朝 ProN W3" charset="0"/>
              <a:cs typeface="ヒラギノ明朝 ProN W3" charset="0"/>
              <a:sym typeface="Copperplate" charset="0"/>
            </a:endParaRPr>
          </a:p>
        </p:txBody>
      </p:sp>
      <p:sp>
        <p:nvSpPr>
          <p:cNvPr id="2053" name="Rectangle 5"/>
          <p:cNvSpPr>
            <a:spLocks/>
          </p:cNvSpPr>
          <p:nvPr/>
        </p:nvSpPr>
        <p:spPr bwMode="auto">
          <a:xfrm>
            <a:off x="1544842" y="0"/>
            <a:ext cx="98227" cy="7090172"/>
          </a:xfrm>
          <a:prstGeom prst="rect">
            <a:avLst/>
          </a:prstGeom>
          <a:solidFill>
            <a:srgbClr val="B0B6BB"/>
          </a:solidFill>
          <a:ln>
            <a:noFill/>
          </a:ln>
          <a:extLst/>
        </p:spPr>
        <p:txBody>
          <a:bodyPr lIns="0" tIns="0" rIns="0" bIns="0"/>
          <a:lstStyle/>
          <a:p>
            <a:pPr algn="ctr" defTabSz="914165" fontAlgn="base">
              <a:spcBef>
                <a:spcPct val="0"/>
              </a:spcBef>
              <a:spcAft>
                <a:spcPct val="0"/>
              </a:spcAft>
            </a:pPr>
            <a:endParaRPr lang="en-US" sz="3100">
              <a:solidFill>
                <a:srgbClr val="2B2922"/>
              </a:solidFill>
              <a:latin typeface="Copperplate" charset="0"/>
              <a:ea typeface="ヒラギノ明朝 ProN W3" charset="0"/>
              <a:cs typeface="ヒラギノ明朝 ProN W3" charset="0"/>
              <a:sym typeface="Copperplate" charset="0"/>
            </a:endParaRPr>
          </a:p>
        </p:txBody>
      </p:sp>
      <p:pic>
        <p:nvPicPr>
          <p:cNvPr id="2" name="Picture 1"/>
          <p:cNvPicPr>
            <a:picLocks noChangeAspect="1"/>
          </p:cNvPicPr>
          <p:nvPr/>
        </p:nvPicPr>
        <p:blipFill>
          <a:blip r:embed="rId11"/>
          <a:stretch>
            <a:fillRect/>
          </a:stretch>
        </p:blipFill>
        <p:spPr>
          <a:xfrm>
            <a:off x="4343400" y="6248400"/>
            <a:ext cx="1701243" cy="222177"/>
          </a:xfrm>
          <a:prstGeom prst="rect">
            <a:avLst/>
          </a:prstGeom>
        </p:spPr>
      </p:pic>
      <p:pic>
        <p:nvPicPr>
          <p:cNvPr id="5" name="Picture 4" descr="Image 4.jpg"/>
          <p:cNvPicPr>
            <a:picLocks noChangeAspect="1"/>
          </p:cNvPicPr>
          <p:nvPr/>
        </p:nvPicPr>
        <p:blipFill rotWithShape="1">
          <a:blip r:embed="rId12" cstate="print">
            <a:extLst>
              <a:ext uri="{28A0092B-C50C-407E-A947-70E740481C1C}">
                <a14:useLocalDpi xmlns:a14="http://schemas.microsoft.com/office/drawing/2010/main"/>
              </a:ext>
            </a:extLst>
          </a:blip>
          <a:srcRect b="-3158"/>
          <a:stretch/>
        </p:blipFill>
        <p:spPr>
          <a:xfrm>
            <a:off x="301588" y="0"/>
            <a:ext cx="1189524" cy="7090172"/>
          </a:xfrm>
          <a:prstGeom prst="rect">
            <a:avLst/>
          </a:prstGeom>
        </p:spPr>
      </p:pic>
      <p:pic>
        <p:nvPicPr>
          <p:cNvPr id="11" name="Picture 6"/>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438400" y="5943600"/>
            <a:ext cx="825444" cy="83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OSU-FAES-4C-Scarlet-Horiz-RGB.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58000" y="6248400"/>
            <a:ext cx="1752286" cy="315859"/>
          </a:xfrm>
          <a:prstGeom prst="rect">
            <a:avLst/>
          </a:prstGeom>
        </p:spPr>
      </p:pic>
    </p:spTree>
    <p:extLst>
      <p:ext uri="{BB962C8B-B14F-4D97-AF65-F5344CB8AC3E}">
        <p14:creationId xmlns:p14="http://schemas.microsoft.com/office/powerpoint/2010/main" val="1730306100"/>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Lst>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xStyles>
    <p:titleStyle>
      <a:lvl1pPr algn="l" rtl="0" eaLnBrk="1" fontAlgn="base" hangingPunct="1">
        <a:spcBef>
          <a:spcPct val="0"/>
        </a:spcBef>
        <a:spcAft>
          <a:spcPct val="0"/>
        </a:spcAft>
        <a:defRPr sz="5600">
          <a:solidFill>
            <a:srgbClr val="451C00"/>
          </a:solidFill>
          <a:latin typeface="+mj-lt"/>
          <a:ea typeface="+mj-ea"/>
          <a:cs typeface="+mj-cs"/>
          <a:sym typeface="Helvetica Neue Light" charset="0"/>
        </a:defRPr>
      </a:lvl1pPr>
      <a:lvl2pPr algn="l" rtl="0" eaLnBrk="1" fontAlgn="base" hangingPunct="1">
        <a:spcBef>
          <a:spcPct val="0"/>
        </a:spcBef>
        <a:spcAft>
          <a:spcPct val="0"/>
        </a:spcAft>
        <a:defRPr sz="5600">
          <a:solidFill>
            <a:srgbClr val="451C00"/>
          </a:solidFill>
          <a:latin typeface="Helvetica Neue Light" charset="0"/>
          <a:ea typeface="ヒラギノ角ゴ ProN W3" charset="0"/>
          <a:cs typeface="ヒラギノ角ゴ ProN W3" charset="0"/>
          <a:sym typeface="Helvetica Neue Light" charset="0"/>
        </a:defRPr>
      </a:lvl2pPr>
      <a:lvl3pPr algn="l" rtl="0" eaLnBrk="1" fontAlgn="base" hangingPunct="1">
        <a:spcBef>
          <a:spcPct val="0"/>
        </a:spcBef>
        <a:spcAft>
          <a:spcPct val="0"/>
        </a:spcAft>
        <a:defRPr sz="5600">
          <a:solidFill>
            <a:srgbClr val="451C00"/>
          </a:solidFill>
          <a:latin typeface="Helvetica Neue Light" charset="0"/>
          <a:ea typeface="ヒラギノ角ゴ ProN W3" charset="0"/>
          <a:cs typeface="ヒラギノ角ゴ ProN W3" charset="0"/>
          <a:sym typeface="Helvetica Neue Light" charset="0"/>
        </a:defRPr>
      </a:lvl3pPr>
      <a:lvl4pPr algn="l" rtl="0" eaLnBrk="1" fontAlgn="base" hangingPunct="1">
        <a:spcBef>
          <a:spcPct val="0"/>
        </a:spcBef>
        <a:spcAft>
          <a:spcPct val="0"/>
        </a:spcAft>
        <a:defRPr sz="5600">
          <a:solidFill>
            <a:srgbClr val="451C00"/>
          </a:solidFill>
          <a:latin typeface="Helvetica Neue Light" charset="0"/>
          <a:ea typeface="ヒラギノ角ゴ ProN W3" charset="0"/>
          <a:cs typeface="ヒラギノ角ゴ ProN W3" charset="0"/>
          <a:sym typeface="Helvetica Neue Light" charset="0"/>
        </a:defRPr>
      </a:lvl4pPr>
      <a:lvl5pPr algn="l" rtl="0" eaLnBrk="1" fontAlgn="base" hangingPunct="1">
        <a:spcBef>
          <a:spcPct val="0"/>
        </a:spcBef>
        <a:spcAft>
          <a:spcPct val="0"/>
        </a:spcAft>
        <a:defRPr sz="5600">
          <a:solidFill>
            <a:srgbClr val="451C00"/>
          </a:solidFill>
          <a:latin typeface="Helvetica Neue Light" charset="0"/>
          <a:ea typeface="ヒラギノ角ゴ ProN W3" charset="0"/>
          <a:cs typeface="ヒラギノ角ゴ ProN W3" charset="0"/>
          <a:sym typeface="Helvetica Neue Light" charset="0"/>
        </a:defRPr>
      </a:lvl5pPr>
      <a:lvl6pPr marL="321357" algn="l" rtl="0" eaLnBrk="1" fontAlgn="base" hangingPunct="1">
        <a:spcBef>
          <a:spcPct val="0"/>
        </a:spcBef>
        <a:spcAft>
          <a:spcPct val="0"/>
        </a:spcAft>
        <a:defRPr sz="5600">
          <a:solidFill>
            <a:srgbClr val="451C00"/>
          </a:solidFill>
          <a:latin typeface="Helvetica Neue Light" charset="0"/>
          <a:ea typeface="ヒラギノ角ゴ ProN W3" charset="0"/>
          <a:cs typeface="ヒラギノ角ゴ ProN W3" charset="0"/>
          <a:sym typeface="Helvetica Neue Light" charset="0"/>
        </a:defRPr>
      </a:lvl6pPr>
      <a:lvl7pPr marL="642717" algn="l" rtl="0" eaLnBrk="1" fontAlgn="base" hangingPunct="1">
        <a:spcBef>
          <a:spcPct val="0"/>
        </a:spcBef>
        <a:spcAft>
          <a:spcPct val="0"/>
        </a:spcAft>
        <a:defRPr sz="5600">
          <a:solidFill>
            <a:srgbClr val="451C00"/>
          </a:solidFill>
          <a:latin typeface="Helvetica Neue Light" charset="0"/>
          <a:ea typeface="ヒラギノ角ゴ ProN W3" charset="0"/>
          <a:cs typeface="ヒラギノ角ゴ ProN W3" charset="0"/>
          <a:sym typeface="Helvetica Neue Light" charset="0"/>
        </a:defRPr>
      </a:lvl7pPr>
      <a:lvl8pPr marL="964075" algn="l" rtl="0" eaLnBrk="1" fontAlgn="base" hangingPunct="1">
        <a:spcBef>
          <a:spcPct val="0"/>
        </a:spcBef>
        <a:spcAft>
          <a:spcPct val="0"/>
        </a:spcAft>
        <a:defRPr sz="5600">
          <a:solidFill>
            <a:srgbClr val="451C00"/>
          </a:solidFill>
          <a:latin typeface="Helvetica Neue Light" charset="0"/>
          <a:ea typeface="ヒラギノ角ゴ ProN W3" charset="0"/>
          <a:cs typeface="ヒラギノ角ゴ ProN W3" charset="0"/>
          <a:sym typeface="Helvetica Neue Light" charset="0"/>
        </a:defRPr>
      </a:lvl8pPr>
      <a:lvl9pPr marL="1285434" algn="l" rtl="0" eaLnBrk="1" fontAlgn="base" hangingPunct="1">
        <a:spcBef>
          <a:spcPct val="0"/>
        </a:spcBef>
        <a:spcAft>
          <a:spcPct val="0"/>
        </a:spcAft>
        <a:defRPr sz="5600">
          <a:solidFill>
            <a:srgbClr val="451C00"/>
          </a:solidFill>
          <a:latin typeface="Helvetica Neue Light" charset="0"/>
          <a:ea typeface="ヒラギノ角ゴ ProN W3" charset="0"/>
          <a:cs typeface="ヒラギノ角ゴ ProN W3" charset="0"/>
          <a:sym typeface="Helvetica Neue Light" charset="0"/>
        </a:defRPr>
      </a:lvl9pPr>
    </p:titleStyle>
    <p:bodyStyle>
      <a:lvl1pPr marL="348137" indent="-348137" algn="l" rtl="0" eaLnBrk="1" fontAlgn="base" hangingPunct="1">
        <a:spcBef>
          <a:spcPts val="3516"/>
        </a:spcBef>
        <a:spcAft>
          <a:spcPct val="0"/>
        </a:spcAft>
        <a:buSzPct val="93000"/>
        <a:buChar char="•"/>
        <a:defRPr sz="2700">
          <a:solidFill>
            <a:srgbClr val="451C00"/>
          </a:solidFill>
          <a:latin typeface="+mn-lt"/>
          <a:ea typeface="+mn-ea"/>
          <a:cs typeface="+mn-cs"/>
          <a:sym typeface="Times New Roman" charset="0"/>
        </a:defRPr>
      </a:lvl1pPr>
      <a:lvl2pPr marL="624864" indent="-348137" algn="l" rtl="0" eaLnBrk="1" fontAlgn="base" hangingPunct="1">
        <a:spcBef>
          <a:spcPts val="3516"/>
        </a:spcBef>
        <a:spcAft>
          <a:spcPct val="0"/>
        </a:spcAft>
        <a:buSzPct val="93000"/>
        <a:buChar char="•"/>
        <a:defRPr sz="2700">
          <a:solidFill>
            <a:srgbClr val="451C00"/>
          </a:solidFill>
          <a:latin typeface="+mn-lt"/>
          <a:ea typeface="+mn-ea"/>
          <a:cs typeface="+mn-cs"/>
          <a:sym typeface="Times New Roman" charset="0"/>
        </a:defRPr>
      </a:lvl2pPr>
      <a:lvl3pPr marL="937296" indent="-348137" algn="l" rtl="0" eaLnBrk="1" fontAlgn="base" hangingPunct="1">
        <a:spcBef>
          <a:spcPts val="3516"/>
        </a:spcBef>
        <a:spcAft>
          <a:spcPct val="0"/>
        </a:spcAft>
        <a:buSzPct val="93000"/>
        <a:buChar char="•"/>
        <a:defRPr sz="2700">
          <a:solidFill>
            <a:srgbClr val="451C00"/>
          </a:solidFill>
          <a:latin typeface="+mn-lt"/>
          <a:ea typeface="+mn-ea"/>
          <a:cs typeface="+mn-cs"/>
          <a:sym typeface="Times New Roman" charset="0"/>
        </a:defRPr>
      </a:lvl3pPr>
      <a:lvl4pPr marL="1249728" indent="-348137" algn="l" rtl="0" eaLnBrk="1" fontAlgn="base" hangingPunct="1">
        <a:spcBef>
          <a:spcPts val="3516"/>
        </a:spcBef>
        <a:spcAft>
          <a:spcPct val="0"/>
        </a:spcAft>
        <a:buSzPct val="93000"/>
        <a:buChar char="•"/>
        <a:defRPr sz="2700">
          <a:solidFill>
            <a:srgbClr val="451C00"/>
          </a:solidFill>
          <a:latin typeface="+mn-lt"/>
          <a:ea typeface="+mn-ea"/>
          <a:cs typeface="+mn-cs"/>
          <a:sym typeface="Times New Roman" charset="0"/>
        </a:defRPr>
      </a:lvl4pPr>
      <a:lvl5pPr marL="1562160" indent="-348137" algn="l" rtl="0" eaLnBrk="1" fontAlgn="base" hangingPunct="1">
        <a:spcBef>
          <a:spcPts val="3516"/>
        </a:spcBef>
        <a:spcAft>
          <a:spcPct val="0"/>
        </a:spcAft>
        <a:buSzPct val="93000"/>
        <a:buChar char="•"/>
        <a:defRPr sz="2700">
          <a:solidFill>
            <a:srgbClr val="451C00"/>
          </a:solidFill>
          <a:latin typeface="+mn-lt"/>
          <a:ea typeface="+mn-ea"/>
          <a:cs typeface="+mn-cs"/>
          <a:sym typeface="Times New Roman" charset="0"/>
        </a:defRPr>
      </a:lvl5pPr>
      <a:lvl6pPr marL="1883516" indent="-348137" algn="l" rtl="0" eaLnBrk="1" fontAlgn="base" hangingPunct="1">
        <a:spcBef>
          <a:spcPts val="3516"/>
        </a:spcBef>
        <a:spcAft>
          <a:spcPct val="0"/>
        </a:spcAft>
        <a:buSzPct val="93000"/>
        <a:buChar char="•"/>
        <a:defRPr sz="2700">
          <a:solidFill>
            <a:srgbClr val="451C00"/>
          </a:solidFill>
          <a:latin typeface="+mn-lt"/>
          <a:ea typeface="+mn-ea"/>
          <a:cs typeface="+mn-cs"/>
          <a:sym typeface="Times New Roman" charset="0"/>
        </a:defRPr>
      </a:lvl6pPr>
      <a:lvl7pPr marL="2204876" indent="-348137" algn="l" rtl="0" eaLnBrk="1" fontAlgn="base" hangingPunct="1">
        <a:spcBef>
          <a:spcPts val="3516"/>
        </a:spcBef>
        <a:spcAft>
          <a:spcPct val="0"/>
        </a:spcAft>
        <a:buSzPct val="93000"/>
        <a:buChar char="•"/>
        <a:defRPr sz="2700">
          <a:solidFill>
            <a:srgbClr val="451C00"/>
          </a:solidFill>
          <a:latin typeface="+mn-lt"/>
          <a:ea typeface="+mn-ea"/>
          <a:cs typeface="+mn-cs"/>
          <a:sym typeface="Times New Roman" charset="0"/>
        </a:defRPr>
      </a:lvl7pPr>
      <a:lvl8pPr marL="2526237" indent="-348137" algn="l" rtl="0" eaLnBrk="1" fontAlgn="base" hangingPunct="1">
        <a:spcBef>
          <a:spcPts val="3516"/>
        </a:spcBef>
        <a:spcAft>
          <a:spcPct val="0"/>
        </a:spcAft>
        <a:buSzPct val="93000"/>
        <a:buChar char="•"/>
        <a:defRPr sz="2700">
          <a:solidFill>
            <a:srgbClr val="451C00"/>
          </a:solidFill>
          <a:latin typeface="+mn-lt"/>
          <a:ea typeface="+mn-ea"/>
          <a:cs typeface="+mn-cs"/>
          <a:sym typeface="Times New Roman" charset="0"/>
        </a:defRPr>
      </a:lvl8pPr>
      <a:lvl9pPr marL="2847593" indent="-348137" algn="l" rtl="0" eaLnBrk="1" fontAlgn="base" hangingPunct="1">
        <a:spcBef>
          <a:spcPts val="3516"/>
        </a:spcBef>
        <a:spcAft>
          <a:spcPct val="0"/>
        </a:spcAft>
        <a:buSzPct val="93000"/>
        <a:buChar char="•"/>
        <a:defRPr sz="2700">
          <a:solidFill>
            <a:srgbClr val="451C00"/>
          </a:solidFill>
          <a:latin typeface="+mn-lt"/>
          <a:ea typeface="+mn-ea"/>
          <a:cs typeface="+mn-cs"/>
          <a:sym typeface="Times New Roman" charset="0"/>
        </a:defRPr>
      </a:lvl9pPr>
    </p:bodyStyle>
    <p:otherStyle>
      <a:defPPr>
        <a:defRPr lang="en-US"/>
      </a:defPPr>
      <a:lvl1pPr marL="0" algn="l" defTabSz="321357" rtl="0" eaLnBrk="1" latinLnBrk="0" hangingPunct="1">
        <a:defRPr sz="1300" kern="1200">
          <a:solidFill>
            <a:schemeClr val="tx1"/>
          </a:solidFill>
          <a:latin typeface="+mn-lt"/>
          <a:ea typeface="+mn-ea"/>
          <a:cs typeface="+mn-cs"/>
        </a:defRPr>
      </a:lvl1pPr>
      <a:lvl2pPr marL="321357" algn="l" defTabSz="321357" rtl="0" eaLnBrk="1" latinLnBrk="0" hangingPunct="1">
        <a:defRPr sz="1300" kern="1200">
          <a:solidFill>
            <a:schemeClr val="tx1"/>
          </a:solidFill>
          <a:latin typeface="+mn-lt"/>
          <a:ea typeface="+mn-ea"/>
          <a:cs typeface="+mn-cs"/>
        </a:defRPr>
      </a:lvl2pPr>
      <a:lvl3pPr marL="642717" algn="l" defTabSz="321357" rtl="0" eaLnBrk="1" latinLnBrk="0" hangingPunct="1">
        <a:defRPr sz="1300" kern="1200">
          <a:solidFill>
            <a:schemeClr val="tx1"/>
          </a:solidFill>
          <a:latin typeface="+mn-lt"/>
          <a:ea typeface="+mn-ea"/>
          <a:cs typeface="+mn-cs"/>
        </a:defRPr>
      </a:lvl3pPr>
      <a:lvl4pPr marL="964075" algn="l" defTabSz="321357" rtl="0" eaLnBrk="1" latinLnBrk="0" hangingPunct="1">
        <a:defRPr sz="1300" kern="1200">
          <a:solidFill>
            <a:schemeClr val="tx1"/>
          </a:solidFill>
          <a:latin typeface="+mn-lt"/>
          <a:ea typeface="+mn-ea"/>
          <a:cs typeface="+mn-cs"/>
        </a:defRPr>
      </a:lvl4pPr>
      <a:lvl5pPr marL="1285434" algn="l" defTabSz="321357" rtl="0" eaLnBrk="1" latinLnBrk="0" hangingPunct="1">
        <a:defRPr sz="1300" kern="1200">
          <a:solidFill>
            <a:schemeClr val="tx1"/>
          </a:solidFill>
          <a:latin typeface="+mn-lt"/>
          <a:ea typeface="+mn-ea"/>
          <a:cs typeface="+mn-cs"/>
        </a:defRPr>
      </a:lvl5pPr>
      <a:lvl6pPr marL="1606794" algn="l" defTabSz="321357" rtl="0" eaLnBrk="1" latinLnBrk="0" hangingPunct="1">
        <a:defRPr sz="1300" kern="1200">
          <a:solidFill>
            <a:schemeClr val="tx1"/>
          </a:solidFill>
          <a:latin typeface="+mn-lt"/>
          <a:ea typeface="+mn-ea"/>
          <a:cs typeface="+mn-cs"/>
        </a:defRPr>
      </a:lvl6pPr>
      <a:lvl7pPr marL="1928151" algn="l" defTabSz="321357" rtl="0" eaLnBrk="1" latinLnBrk="0" hangingPunct="1">
        <a:defRPr sz="1300" kern="1200">
          <a:solidFill>
            <a:schemeClr val="tx1"/>
          </a:solidFill>
          <a:latin typeface="+mn-lt"/>
          <a:ea typeface="+mn-ea"/>
          <a:cs typeface="+mn-cs"/>
        </a:defRPr>
      </a:lvl7pPr>
      <a:lvl8pPr marL="2249511" algn="l" defTabSz="321357" rtl="0" eaLnBrk="1" latinLnBrk="0" hangingPunct="1">
        <a:defRPr sz="1300" kern="1200">
          <a:solidFill>
            <a:schemeClr val="tx1"/>
          </a:solidFill>
          <a:latin typeface="+mn-lt"/>
          <a:ea typeface="+mn-ea"/>
          <a:cs typeface="+mn-cs"/>
        </a:defRPr>
      </a:lvl8pPr>
      <a:lvl9pPr marL="2570870" algn="l" defTabSz="321357"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4.JPG"/><Relationship Id="rId4" Type="http://schemas.openxmlformats.org/officeDocument/2006/relationships/image" Target="../media/image13.jp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24.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hyperlink" Target="http://www.extension.org/community_planning_and_zoning" TargetMode="External"/><Relationship Id="rId3" Type="http://schemas.openxmlformats.org/officeDocument/2006/relationships/notesSlide" Target="../notesSlides/notesSlide27.xml"/><Relationship Id="rId7" Type="http://schemas.openxmlformats.org/officeDocument/2006/relationships/image" Target="../media/image29.JP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oleObject" Target="../embeddings/oleObject1.bin"/><Relationship Id="rId9" Type="http://schemas.openxmlformats.org/officeDocument/2006/relationships/hyperlink" Target="http://www.extension.org/"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beyea@msu.edu" TargetMode="External"/><Relationship Id="rId2" Type="http://schemas.openxmlformats.org/officeDocument/2006/relationships/hyperlink" Target="mailto:romich.2@osu.edu" TargetMode="External"/><Relationship Id="rId1" Type="http://schemas.openxmlformats.org/officeDocument/2006/relationships/slideLayout" Target="../slideLayouts/slideLayout1.xml"/><Relationship Id="rId4" Type="http://schemas.openxmlformats.org/officeDocument/2006/relationships/hyperlink" Target="mailto:aglaw@osu.ed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nSpc>
                <a:spcPct val="120000"/>
              </a:lnSpc>
            </a:pPr>
            <a:r>
              <a:rPr lang="en-US" sz="3600" dirty="0"/>
              <a:t>Utility Scale Wind Energy </a:t>
            </a:r>
            <a:r>
              <a:rPr lang="en-US" sz="3600" dirty="0" smtClean="0"/>
              <a:t>Development</a:t>
            </a:r>
            <a:endParaRPr lang="en-US" sz="3600" dirty="0"/>
          </a:p>
        </p:txBody>
      </p:sp>
      <p:sp>
        <p:nvSpPr>
          <p:cNvPr id="3" name="Content Placeholder 2"/>
          <p:cNvSpPr>
            <a:spLocks noGrp="1"/>
          </p:cNvSpPr>
          <p:nvPr>
            <p:ph type="body" orient="vert" idx="1"/>
          </p:nvPr>
        </p:nvSpPr>
        <p:spPr>
          <a:xfrm rot="16200000">
            <a:off x="5140714" y="2814074"/>
            <a:ext cx="739903" cy="6846557"/>
          </a:xfrm>
        </p:spPr>
        <p:txBody>
          <a:bodyPr/>
          <a:lstStyle/>
          <a:p>
            <a:r>
              <a:rPr lang="en-US" dirty="0" smtClean="0"/>
              <a:t>Siting Issues, Concerns, &amp; Conflict Resolution </a:t>
            </a:r>
          </a:p>
          <a:p>
            <a:r>
              <a:rPr lang="en-US" dirty="0" smtClean="0"/>
              <a:t>December 18, 2013</a:t>
            </a:r>
            <a:endParaRPr lang="en-US" dirty="0"/>
          </a:p>
        </p:txBody>
      </p:sp>
    </p:spTree>
    <p:extLst>
      <p:ext uri="{BB962C8B-B14F-4D97-AF65-F5344CB8AC3E}">
        <p14:creationId xmlns:p14="http://schemas.microsoft.com/office/powerpoint/2010/main" val="28293104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Wind Resource </a:t>
            </a:r>
            <a:endParaRPr lang="en-US" dirty="0"/>
          </a:p>
        </p:txBody>
      </p:sp>
      <p:pic>
        <p:nvPicPr>
          <p:cNvPr id="5" name="Content Placeholder 4"/>
          <p:cNvPicPr>
            <a:picLocks noGrp="1" noChangeAspect="1"/>
          </p:cNvPicPr>
          <p:nvPr>
            <p:ph idx="1"/>
          </p:nvPr>
        </p:nvPicPr>
        <p:blipFill>
          <a:blip r:embed="rId3"/>
          <a:srcRect l="-8362" r="-8362"/>
          <a:stretch>
            <a:fillRect/>
          </a:stretch>
        </p:blipFill>
        <p:spPr/>
      </p:pic>
    </p:spTree>
    <p:extLst>
      <p:ext uri="{BB962C8B-B14F-4D97-AF65-F5344CB8AC3E}">
        <p14:creationId xmlns:p14="http://schemas.microsoft.com/office/powerpoint/2010/main" val="310906007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1662" y="152400"/>
            <a:ext cx="7070074" cy="773935"/>
          </a:xfrm>
        </p:spPr>
        <p:txBody>
          <a:bodyPr>
            <a:normAutofit/>
          </a:bodyPr>
          <a:lstStyle/>
          <a:p>
            <a:r>
              <a:rPr lang="en-US" sz="4000" dirty="0" smtClean="0"/>
              <a:t>U.S. Installed Wind Capacity</a:t>
            </a:r>
            <a:endParaRPr lang="en-US" sz="4000" dirty="0"/>
          </a:p>
        </p:txBody>
      </p:sp>
      <p:pic>
        <p:nvPicPr>
          <p:cNvPr id="7" name="Content Placeholder 6" descr="NREL Installed Wind Map 2012.jpg"/>
          <p:cNvPicPr>
            <a:picLocks noGrp="1" noChangeAspect="1"/>
          </p:cNvPicPr>
          <p:nvPr>
            <p:ph idx="1"/>
          </p:nvPr>
        </p:nvPicPr>
        <p:blipFill>
          <a:blip r:embed="rId3">
            <a:extLst>
              <a:ext uri="{28A0092B-C50C-407E-A947-70E740481C1C}">
                <a14:useLocalDpi xmlns:a14="http://schemas.microsoft.com/office/drawing/2010/main" val="0"/>
              </a:ext>
            </a:extLst>
          </a:blip>
          <a:srcRect l="-8582" r="-8582"/>
          <a:stretch>
            <a:fillRect/>
          </a:stretch>
        </p:blipFill>
        <p:spPr>
          <a:xfrm>
            <a:off x="1536151" y="929355"/>
            <a:ext cx="7714123" cy="4938045"/>
          </a:xfrm>
        </p:spPr>
      </p:pic>
    </p:spTree>
    <p:extLst>
      <p:ext uri="{BB962C8B-B14F-4D97-AF65-F5344CB8AC3E}">
        <p14:creationId xmlns:p14="http://schemas.microsoft.com/office/powerpoint/2010/main" val="103552600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1662" y="107302"/>
            <a:ext cx="6588572" cy="958443"/>
          </a:xfrm>
        </p:spPr>
        <p:txBody>
          <a:bodyPr>
            <a:noAutofit/>
          </a:bodyPr>
          <a:lstStyle/>
          <a:p>
            <a:r>
              <a:rPr lang="en-US" sz="3600" dirty="0" smtClean="0"/>
              <a:t>States with Renewable Portfolio Standards</a:t>
            </a:r>
            <a:endParaRPr lang="en-US" sz="3600" dirty="0"/>
          </a:p>
        </p:txBody>
      </p:sp>
      <p:pic>
        <p:nvPicPr>
          <p:cNvPr id="4" name="Content Placeholder 3" descr="RPSMap.png"/>
          <p:cNvPicPr>
            <a:picLocks noGrp="1" noChangeAspect="1"/>
          </p:cNvPicPr>
          <p:nvPr>
            <p:ph idx="1"/>
          </p:nvPr>
        </p:nvPicPr>
        <p:blipFill>
          <a:blip r:embed="rId3">
            <a:extLst>
              <a:ext uri="{28A0092B-C50C-407E-A947-70E740481C1C}">
                <a14:useLocalDpi xmlns:a14="http://schemas.microsoft.com/office/drawing/2010/main" val="0"/>
              </a:ext>
            </a:extLst>
          </a:blip>
          <a:srcRect l="-10073" r="-10073"/>
          <a:stretch>
            <a:fillRect/>
          </a:stretch>
        </p:blipFill>
        <p:spPr>
          <a:xfrm>
            <a:off x="1821662" y="1332094"/>
            <a:ext cx="6509769" cy="4167102"/>
          </a:xfrm>
        </p:spPr>
      </p:pic>
      <p:sp>
        <p:nvSpPr>
          <p:cNvPr id="6" name="TextBox 5"/>
          <p:cNvSpPr txBox="1"/>
          <p:nvPr/>
        </p:nvSpPr>
        <p:spPr>
          <a:xfrm>
            <a:off x="3252577" y="5671590"/>
            <a:ext cx="4224233" cy="307777"/>
          </a:xfrm>
          <a:prstGeom prst="rect">
            <a:avLst/>
          </a:prstGeom>
          <a:noFill/>
        </p:spPr>
        <p:txBody>
          <a:bodyPr wrap="none" rtlCol="0">
            <a:spAutoFit/>
          </a:bodyPr>
          <a:lstStyle/>
          <a:p>
            <a:r>
              <a:rPr lang="en-US" sz="1400" dirty="0" smtClean="0"/>
              <a:t>Image Source:  U.S. Energy Information Administration </a:t>
            </a:r>
            <a:endParaRPr lang="en-US" sz="1400" dirty="0"/>
          </a:p>
        </p:txBody>
      </p:sp>
    </p:spTree>
    <p:extLst>
      <p:ext uri="{BB962C8B-B14F-4D97-AF65-F5344CB8AC3E}">
        <p14:creationId xmlns:p14="http://schemas.microsoft.com/office/powerpoint/2010/main" val="46667515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l="-3575" r="-3575"/>
          <a:stretch>
            <a:fillRect/>
          </a:stretch>
        </p:blipFill>
        <p:spPr>
          <a:xfrm>
            <a:off x="1524000" y="604895"/>
            <a:ext cx="7744835" cy="4957705"/>
          </a:xfrm>
        </p:spPr>
      </p:pic>
    </p:spTree>
    <p:extLst>
      <p:ext uri="{BB962C8B-B14F-4D97-AF65-F5344CB8AC3E}">
        <p14:creationId xmlns:p14="http://schemas.microsoft.com/office/powerpoint/2010/main" val="989032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Wind Development Process </a:t>
            </a:r>
          </a:p>
        </p:txBody>
      </p:sp>
      <p:sp>
        <p:nvSpPr>
          <p:cNvPr id="3" name="Content Placeholder 2"/>
          <p:cNvSpPr>
            <a:spLocks noGrp="1"/>
          </p:cNvSpPr>
          <p:nvPr>
            <p:ph idx="1"/>
          </p:nvPr>
        </p:nvSpPr>
        <p:spPr>
          <a:xfrm>
            <a:off x="1821661" y="1091139"/>
            <a:ext cx="7408803" cy="4272788"/>
          </a:xfrm>
        </p:spPr>
        <p:txBody>
          <a:bodyPr anchor="t"/>
          <a:lstStyle/>
          <a:p>
            <a:pPr marL="0" indent="0">
              <a:lnSpc>
                <a:spcPct val="110000"/>
              </a:lnSpc>
              <a:spcBef>
                <a:spcPts val="0"/>
              </a:spcBef>
              <a:spcAft>
                <a:spcPts val="0"/>
              </a:spcAft>
              <a:buNone/>
            </a:pPr>
            <a:r>
              <a:rPr lang="en-US" sz="2000" b="1" u="sng" dirty="0"/>
              <a:t>Ten Steps for Wind Farm </a:t>
            </a:r>
            <a:r>
              <a:rPr lang="en-US" sz="2000" b="1" u="sng" dirty="0" smtClean="0"/>
              <a:t>Development</a:t>
            </a:r>
          </a:p>
          <a:p>
            <a:pPr marL="457200" indent="-457200">
              <a:lnSpc>
                <a:spcPct val="110000"/>
              </a:lnSpc>
              <a:spcBef>
                <a:spcPts val="0"/>
              </a:spcBef>
              <a:spcAft>
                <a:spcPts val="0"/>
              </a:spcAft>
              <a:buFont typeface="+mj-lt"/>
              <a:buAutoNum type="arabicPeriod"/>
            </a:pPr>
            <a:r>
              <a:rPr lang="en-US" sz="2000" dirty="0" smtClean="0"/>
              <a:t>Understand </a:t>
            </a:r>
            <a:r>
              <a:rPr lang="en-US" sz="2000" dirty="0"/>
              <a:t>the Wind Resource</a:t>
            </a:r>
          </a:p>
          <a:p>
            <a:pPr marL="457200" indent="-457200">
              <a:lnSpc>
                <a:spcPct val="110000"/>
              </a:lnSpc>
              <a:spcBef>
                <a:spcPts val="0"/>
              </a:spcBef>
              <a:spcAft>
                <a:spcPts val="0"/>
              </a:spcAft>
              <a:buFont typeface="+mj-lt"/>
              <a:buAutoNum type="arabicPeriod"/>
            </a:pPr>
            <a:r>
              <a:rPr lang="en-US" sz="2000" dirty="0"/>
              <a:t>Determine Proximity to transmission</a:t>
            </a:r>
          </a:p>
          <a:p>
            <a:pPr marL="457200" indent="-457200">
              <a:lnSpc>
                <a:spcPct val="110000"/>
              </a:lnSpc>
              <a:spcBef>
                <a:spcPts val="0"/>
              </a:spcBef>
              <a:spcAft>
                <a:spcPts val="0"/>
              </a:spcAft>
              <a:buFont typeface="+mj-lt"/>
              <a:buAutoNum type="arabicPeriod"/>
            </a:pPr>
            <a:r>
              <a:rPr lang="en-US" sz="2000" dirty="0"/>
              <a:t>Secure Access to Land</a:t>
            </a:r>
          </a:p>
          <a:p>
            <a:pPr marL="457200" indent="-457200">
              <a:lnSpc>
                <a:spcPct val="110000"/>
              </a:lnSpc>
              <a:spcBef>
                <a:spcPts val="0"/>
              </a:spcBef>
              <a:spcAft>
                <a:spcPts val="0"/>
              </a:spcAft>
              <a:buFont typeface="+mj-lt"/>
              <a:buAutoNum type="arabicPeriod"/>
            </a:pPr>
            <a:r>
              <a:rPr lang="en-US" sz="2000" dirty="0"/>
              <a:t>Establish Access to Capital</a:t>
            </a:r>
          </a:p>
          <a:p>
            <a:pPr marL="457200" indent="-457200">
              <a:lnSpc>
                <a:spcPct val="110000"/>
              </a:lnSpc>
              <a:spcBef>
                <a:spcPts val="0"/>
              </a:spcBef>
              <a:spcAft>
                <a:spcPts val="0"/>
              </a:spcAft>
              <a:buFont typeface="+mj-lt"/>
              <a:buAutoNum type="arabicPeriod"/>
            </a:pPr>
            <a:r>
              <a:rPr lang="en-US" sz="2000" dirty="0"/>
              <a:t>Identify a Power Purchaser</a:t>
            </a:r>
          </a:p>
          <a:p>
            <a:pPr marL="457200" indent="-457200">
              <a:lnSpc>
                <a:spcPct val="110000"/>
              </a:lnSpc>
              <a:spcBef>
                <a:spcPts val="0"/>
              </a:spcBef>
              <a:spcAft>
                <a:spcPts val="0"/>
              </a:spcAft>
              <a:buFont typeface="+mj-lt"/>
              <a:buAutoNum type="arabicPeriod"/>
            </a:pPr>
            <a:r>
              <a:rPr lang="en-US" sz="2000" dirty="0"/>
              <a:t>Design Site in Context of Local Landscape</a:t>
            </a:r>
          </a:p>
          <a:p>
            <a:pPr marL="457200" indent="-457200">
              <a:lnSpc>
                <a:spcPct val="110000"/>
              </a:lnSpc>
              <a:spcBef>
                <a:spcPts val="0"/>
              </a:spcBef>
              <a:spcAft>
                <a:spcPts val="0"/>
              </a:spcAft>
              <a:buFont typeface="+mj-lt"/>
              <a:buAutoNum type="arabicPeriod"/>
            </a:pPr>
            <a:r>
              <a:rPr lang="en-US" sz="2000" dirty="0"/>
              <a:t>Procure Equipment that is Best Suited to the Regional Economic Realities</a:t>
            </a:r>
          </a:p>
          <a:p>
            <a:pPr marL="457200" indent="-457200">
              <a:lnSpc>
                <a:spcPct val="110000"/>
              </a:lnSpc>
              <a:spcBef>
                <a:spcPts val="0"/>
              </a:spcBef>
              <a:spcAft>
                <a:spcPts val="0"/>
              </a:spcAft>
              <a:buFont typeface="+mj-lt"/>
              <a:buAutoNum type="arabicPeriod"/>
            </a:pPr>
            <a:r>
              <a:rPr lang="en-US" sz="2000" dirty="0"/>
              <a:t>Obtain Planning and Zoning Approval</a:t>
            </a:r>
          </a:p>
          <a:p>
            <a:pPr marL="457200" indent="-457200">
              <a:lnSpc>
                <a:spcPct val="110000"/>
              </a:lnSpc>
              <a:spcBef>
                <a:spcPts val="0"/>
              </a:spcBef>
              <a:spcAft>
                <a:spcPts val="0"/>
              </a:spcAft>
              <a:buFont typeface="+mj-lt"/>
              <a:buAutoNum type="arabicPeriod"/>
            </a:pPr>
            <a:r>
              <a:rPr lang="en-US" sz="2000" dirty="0"/>
              <a:t>Establish Contracts with Engineering Firms, Developers, and Turbine Manufacturers</a:t>
            </a:r>
          </a:p>
          <a:p>
            <a:pPr marL="457200" indent="-457200">
              <a:lnSpc>
                <a:spcPct val="110000"/>
              </a:lnSpc>
              <a:spcBef>
                <a:spcPts val="0"/>
              </a:spcBef>
              <a:spcAft>
                <a:spcPts val="0"/>
              </a:spcAft>
              <a:buFont typeface="+mj-lt"/>
              <a:buAutoNum type="arabicPeriod"/>
            </a:pPr>
            <a:r>
              <a:rPr lang="en-US" sz="2000" dirty="0"/>
              <a:t>Secure Operations and </a:t>
            </a:r>
            <a:r>
              <a:rPr lang="en-US" sz="2000" dirty="0" smtClean="0"/>
              <a:t>Maintenance</a:t>
            </a:r>
            <a:endParaRPr lang="en-US" sz="2000" dirty="0"/>
          </a:p>
        </p:txBody>
      </p:sp>
      <p:sp>
        <p:nvSpPr>
          <p:cNvPr id="4" name="Rectangle 3"/>
          <p:cNvSpPr/>
          <p:nvPr/>
        </p:nvSpPr>
        <p:spPr>
          <a:xfrm>
            <a:off x="1991169" y="5551564"/>
            <a:ext cx="6468200" cy="307777"/>
          </a:xfrm>
          <a:prstGeom prst="rect">
            <a:avLst/>
          </a:prstGeom>
        </p:spPr>
        <p:txBody>
          <a:bodyPr wrap="square">
            <a:spAutoFit/>
          </a:bodyPr>
          <a:lstStyle/>
          <a:p>
            <a:r>
              <a:rPr lang="en-US" sz="1400" dirty="0" smtClean="0">
                <a:solidFill>
                  <a:srgbClr val="000000"/>
                </a:solidFill>
              </a:rPr>
              <a:t>Source: Adapted </a:t>
            </a:r>
            <a:r>
              <a:rPr lang="en-US" sz="1400" dirty="0">
                <a:solidFill>
                  <a:srgbClr val="000000"/>
                </a:solidFill>
              </a:rPr>
              <a:t>from American Wind Energy Association Factsheet</a:t>
            </a:r>
            <a:endParaRPr lang="en-US" sz="1400" dirty="0"/>
          </a:p>
        </p:txBody>
      </p:sp>
      <p:sp>
        <p:nvSpPr>
          <p:cNvPr id="5" name="TextBox 4"/>
          <p:cNvSpPr txBox="1"/>
          <p:nvPr/>
        </p:nvSpPr>
        <p:spPr>
          <a:xfrm>
            <a:off x="8318500" y="7731125"/>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30907794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209800"/>
            <a:ext cx="6254044" cy="1362075"/>
          </a:xfrm>
        </p:spPr>
        <p:txBody>
          <a:bodyPr/>
          <a:lstStyle/>
          <a:p>
            <a:r>
              <a:rPr lang="en-US" dirty="0" smtClean="0"/>
              <a:t>Module 2 – Utility Scale Wind Energy Development</a:t>
            </a:r>
            <a:endParaRPr lang="en-US" dirty="0"/>
          </a:p>
        </p:txBody>
      </p:sp>
    </p:spTree>
    <p:extLst>
      <p:ext uri="{BB962C8B-B14F-4D97-AF65-F5344CB8AC3E}">
        <p14:creationId xmlns:p14="http://schemas.microsoft.com/office/powerpoint/2010/main" val="23798490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What Will </a:t>
            </a:r>
            <a:r>
              <a:rPr lang="en-US" sz="3200" dirty="0"/>
              <a:t>T</a:t>
            </a:r>
            <a:r>
              <a:rPr lang="en-US" sz="3200" dirty="0" smtClean="0"/>
              <a:t>his Module Provide?</a:t>
            </a:r>
            <a:endParaRPr lang="en-US" sz="3200" dirty="0"/>
          </a:p>
        </p:txBody>
      </p:sp>
      <p:sp>
        <p:nvSpPr>
          <p:cNvPr id="3" name="Text Placeholder 2"/>
          <p:cNvSpPr>
            <a:spLocks noGrp="1"/>
          </p:cNvSpPr>
          <p:nvPr>
            <p:ph idx="1"/>
          </p:nvPr>
        </p:nvSpPr>
        <p:spPr>
          <a:xfrm>
            <a:off x="1828800" y="1143000"/>
            <a:ext cx="7070074" cy="4525770"/>
          </a:xfrm>
        </p:spPr>
        <p:txBody>
          <a:bodyPr>
            <a:normAutofit fontScale="85000" lnSpcReduction="20000"/>
          </a:bodyPr>
          <a:lstStyle/>
          <a:p>
            <a:pPr algn="l"/>
            <a:r>
              <a:rPr lang="en-US" dirty="0" smtClean="0"/>
              <a:t>Understand </a:t>
            </a:r>
            <a:r>
              <a:rPr lang="en-US" dirty="0"/>
              <a:t>the </a:t>
            </a:r>
            <a:r>
              <a:rPr lang="en-US" dirty="0" smtClean="0"/>
              <a:t>utility scale </a:t>
            </a:r>
            <a:r>
              <a:rPr lang="en-US" dirty="0"/>
              <a:t>siting process.</a:t>
            </a:r>
          </a:p>
          <a:p>
            <a:pPr algn="l"/>
            <a:r>
              <a:rPr lang="en-US" dirty="0" smtClean="0"/>
              <a:t>Assess </a:t>
            </a:r>
            <a:r>
              <a:rPr lang="en-US" dirty="0"/>
              <a:t>public attitudes and critical issues related to Utility </a:t>
            </a:r>
            <a:r>
              <a:rPr lang="en-US" dirty="0" smtClean="0"/>
              <a:t>Scale Wind </a:t>
            </a:r>
            <a:r>
              <a:rPr lang="en-US" dirty="0"/>
              <a:t>Energy Development.</a:t>
            </a:r>
          </a:p>
          <a:p>
            <a:pPr algn="l"/>
            <a:r>
              <a:rPr lang="en-US" dirty="0" smtClean="0"/>
              <a:t>Examine community </a:t>
            </a:r>
            <a:r>
              <a:rPr lang="en-US" dirty="0"/>
              <a:t>responses to siting of wind energy towers.</a:t>
            </a:r>
          </a:p>
          <a:p>
            <a:pPr algn="l"/>
            <a:r>
              <a:rPr lang="en-US" dirty="0" smtClean="0"/>
              <a:t>Identify </a:t>
            </a:r>
            <a:r>
              <a:rPr lang="en-US" dirty="0"/>
              <a:t>best practices for policy development </a:t>
            </a:r>
            <a:r>
              <a:rPr lang="en-US" dirty="0" smtClean="0"/>
              <a:t>and regulation to address </a:t>
            </a:r>
            <a:r>
              <a:rPr lang="en-US" dirty="0"/>
              <a:t>local concerns.</a:t>
            </a:r>
          </a:p>
          <a:p>
            <a:pPr algn="l"/>
            <a:r>
              <a:rPr lang="en-US" dirty="0" smtClean="0"/>
              <a:t>Review </a:t>
            </a:r>
            <a:r>
              <a:rPr lang="en-US" dirty="0"/>
              <a:t>case studies of local siting of utility scale wind farms.</a:t>
            </a:r>
            <a:endParaRPr lang="en-US" dirty="0" smtClean="0"/>
          </a:p>
        </p:txBody>
      </p:sp>
    </p:spTree>
    <p:extLst>
      <p:ext uri="{BB962C8B-B14F-4D97-AF65-F5344CB8AC3E}">
        <p14:creationId xmlns:p14="http://schemas.microsoft.com/office/powerpoint/2010/main" val="142576203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windtowers"/>
          <p:cNvPicPr>
            <a:picLocks noChangeAspect="1" noChangeArrowheads="1"/>
          </p:cNvPicPr>
          <p:nvPr/>
        </p:nvPicPr>
        <p:blipFill>
          <a:blip r:embed="rId3">
            <a:extLst>
              <a:ext uri="{28A0092B-C50C-407E-A947-70E740481C1C}">
                <a14:useLocalDpi xmlns:a14="http://schemas.microsoft.com/office/drawing/2010/main" val="0"/>
              </a:ext>
            </a:extLst>
          </a:blip>
          <a:srcRect r="2499" b="2448"/>
          <a:stretch>
            <a:fillRect/>
          </a:stretch>
        </p:blipFill>
        <p:spPr bwMode="auto">
          <a:xfrm>
            <a:off x="1752601" y="1505438"/>
            <a:ext cx="6024951" cy="4514362"/>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quarter" idx="12"/>
          </p:nvPr>
        </p:nvSpPr>
        <p:spPr>
          <a:xfrm>
            <a:off x="4953000" y="2133600"/>
            <a:ext cx="3352800" cy="3886646"/>
          </a:xfrm>
        </p:spPr>
        <p:txBody>
          <a:bodyPr/>
          <a:lstStyle/>
          <a:p>
            <a:pPr marL="457200" indent="-457200" algn="l">
              <a:buFont typeface="Arial"/>
              <a:buChar char="•"/>
            </a:pPr>
            <a:r>
              <a:rPr lang="en-US" altLang="en-US" sz="2400" dirty="0">
                <a:solidFill>
                  <a:srgbClr val="FFFFFF"/>
                </a:solidFill>
              </a:rPr>
              <a:t>Wind as an energy resource</a:t>
            </a:r>
          </a:p>
          <a:p>
            <a:pPr marL="457200" indent="-457200" algn="l">
              <a:buFont typeface="Arial"/>
              <a:buChar char="•"/>
            </a:pPr>
            <a:r>
              <a:rPr lang="en-US" altLang="en-US" sz="2400" dirty="0" smtClean="0">
                <a:solidFill>
                  <a:srgbClr val="FFFFFF"/>
                </a:solidFill>
              </a:rPr>
              <a:t>Economic, social, environmental impacts</a:t>
            </a:r>
            <a:endParaRPr lang="en-US" altLang="en-US" sz="2400" dirty="0">
              <a:solidFill>
                <a:srgbClr val="FFFFFF"/>
              </a:solidFill>
            </a:endParaRPr>
          </a:p>
          <a:p>
            <a:pPr marL="457200" indent="-457200" algn="l">
              <a:buFont typeface="Arial"/>
              <a:buChar char="•"/>
            </a:pPr>
            <a:endParaRPr lang="en-US" sz="2400" dirty="0">
              <a:solidFill>
                <a:srgbClr val="FFFFFF"/>
              </a:solidFill>
            </a:endParaRPr>
          </a:p>
        </p:txBody>
      </p:sp>
      <p:sp>
        <p:nvSpPr>
          <p:cNvPr id="2" name="Title 1"/>
          <p:cNvSpPr>
            <a:spLocks noGrp="1"/>
          </p:cNvSpPr>
          <p:nvPr>
            <p:ph type="title"/>
          </p:nvPr>
        </p:nvSpPr>
        <p:spPr/>
        <p:txBody>
          <a:bodyPr/>
          <a:lstStyle/>
          <a:p>
            <a:r>
              <a:rPr lang="en-US" dirty="0" smtClean="0"/>
              <a:t>Why Wind?</a:t>
            </a:r>
            <a:endParaRPr lang="en-US" dirty="0"/>
          </a:p>
        </p:txBody>
      </p:sp>
    </p:spTree>
    <p:extLst>
      <p:ext uri="{BB962C8B-B14F-4D97-AF65-F5344CB8AC3E}">
        <p14:creationId xmlns:p14="http://schemas.microsoft.com/office/powerpoint/2010/main" val="306947731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Attitudes and Context</a:t>
            </a:r>
            <a:endParaRPr lang="en-US" dirty="0"/>
          </a:p>
        </p:txBody>
      </p:sp>
      <p:sp>
        <p:nvSpPr>
          <p:cNvPr id="3" name="Content Placeholder 2"/>
          <p:cNvSpPr>
            <a:spLocks noGrp="1"/>
          </p:cNvSpPr>
          <p:nvPr>
            <p:ph idx="1"/>
          </p:nvPr>
        </p:nvSpPr>
        <p:spPr>
          <a:xfrm>
            <a:off x="1905000" y="1371600"/>
            <a:ext cx="6858000" cy="990600"/>
          </a:xfrm>
        </p:spPr>
        <p:txBody>
          <a:bodyPr anchor="t"/>
          <a:lstStyle/>
          <a:p>
            <a:r>
              <a:rPr lang="en-US" dirty="0" smtClean="0"/>
              <a:t>What are the public attitudes towards wind?</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133600"/>
            <a:ext cx="5063193"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083807" y="5423356"/>
            <a:ext cx="1766830" cy="215444"/>
          </a:xfrm>
          <a:prstGeom prst="rect">
            <a:avLst/>
          </a:prstGeom>
        </p:spPr>
        <p:txBody>
          <a:bodyPr wrap="none">
            <a:spAutoFit/>
          </a:bodyPr>
          <a:lstStyle/>
          <a:p>
            <a:r>
              <a:rPr lang="en-US" sz="800" dirty="0" smtClean="0">
                <a:solidFill>
                  <a:srgbClr val="2B2922"/>
                </a:solidFill>
                <a:latin typeface="Times New Roman"/>
                <a:ea typeface="ヒラギノ明朝 ProN W3"/>
                <a:cs typeface="ヒラギノ明朝 ProN W3"/>
              </a:rPr>
              <a:t>Source: www.independentaustralia.net</a:t>
            </a:r>
            <a:endParaRPr lang="en-US" sz="800" dirty="0">
              <a:solidFill>
                <a:srgbClr val="2B2922"/>
              </a:solidFill>
              <a:latin typeface="Times New Roman"/>
              <a:ea typeface="ヒラギノ明朝 ProN W3"/>
              <a:cs typeface="ヒラギノ明朝 ProN W3"/>
            </a:endParaRPr>
          </a:p>
        </p:txBody>
      </p:sp>
    </p:spTree>
    <p:extLst>
      <p:ext uri="{BB962C8B-B14F-4D97-AF65-F5344CB8AC3E}">
        <p14:creationId xmlns:p14="http://schemas.microsoft.com/office/powerpoint/2010/main" val="3659377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Public Attitude: Europe</a:t>
            </a:r>
            <a:endParaRPr lang="en-US" sz="4400" dirty="0"/>
          </a:p>
        </p:txBody>
      </p:sp>
      <p:pic>
        <p:nvPicPr>
          <p:cNvPr id="9218" name="Picture 2" descr="http://www.wind-energy-the-facts.org/images/fig/chap5/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524000"/>
            <a:ext cx="7315200" cy="34381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429000" y="4953000"/>
            <a:ext cx="1803699" cy="215444"/>
          </a:xfrm>
          <a:prstGeom prst="rect">
            <a:avLst/>
          </a:prstGeom>
        </p:spPr>
        <p:txBody>
          <a:bodyPr wrap="none">
            <a:spAutoFit/>
          </a:bodyPr>
          <a:lstStyle/>
          <a:p>
            <a:r>
              <a:rPr lang="en-US" sz="800" dirty="0">
                <a:solidFill>
                  <a:prstClr val="black"/>
                </a:solidFill>
                <a:latin typeface="Times New Roman"/>
                <a:ea typeface="ヒラギノ明朝 ProN W3"/>
                <a:cs typeface="ヒラギノ明朝 ProN W3"/>
              </a:rPr>
              <a:t>Source: European Commission (2007c)</a:t>
            </a:r>
          </a:p>
        </p:txBody>
      </p:sp>
    </p:spTree>
    <p:extLst>
      <p:ext uri="{BB962C8B-B14F-4D97-AF65-F5344CB8AC3E}">
        <p14:creationId xmlns:p14="http://schemas.microsoft.com/office/powerpoint/2010/main" val="17266067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Presenters </a:t>
            </a:r>
            <a:endParaRPr lang="en-US" dirty="0"/>
          </a:p>
        </p:txBody>
      </p:sp>
      <p:sp>
        <p:nvSpPr>
          <p:cNvPr id="13" name="Text Placeholder 2"/>
          <p:cNvSpPr>
            <a:spLocks/>
          </p:cNvSpPr>
          <p:nvPr/>
        </p:nvSpPr>
        <p:spPr bwMode="auto">
          <a:xfrm>
            <a:off x="381000" y="1600200"/>
            <a:ext cx="1981200" cy="4191000"/>
          </a:xfrm>
          <a:prstGeom prst="rect">
            <a:avLst/>
          </a:prstGeom>
          <a:solidFill>
            <a:srgbClr val="DD8047"/>
          </a:solidFill>
          <a:ln w="50800" cap="sq" cmpd="dbl" algn="ctr">
            <a:solidFill>
              <a:srgbClr val="DD8047"/>
            </a:solidFill>
            <a:miter lim="800000"/>
            <a:headEnd/>
            <a:tailEnd/>
          </a:ln>
        </p:spPr>
        <p:txBody>
          <a:bodyPr lIns="137160" tIns="182880" rIns="137160" bIns="9144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eaLnBrk="1" fontAlgn="base" latinLnBrk="0" hangingPunct="1">
              <a:lnSpc>
                <a:spcPct val="100000"/>
              </a:lnSpc>
              <a:spcBef>
                <a:spcPts val="700"/>
              </a:spcBef>
              <a:spcAft>
                <a:spcPts val="1000"/>
              </a:spcAft>
              <a:buClr>
                <a:srgbClr val="DD8047"/>
              </a:buClr>
              <a:buSzPct val="60000"/>
              <a:buFont typeface="Wingdings" pitchFamily="2" charset="2"/>
              <a:buNone/>
              <a:tabLst/>
              <a:defRPr/>
            </a:pPr>
            <a:endParaRPr kumimoji="0" lang="en-US" altLang="en-US" sz="2400" b="0" i="0" u="none" strike="noStrike" kern="0" cap="none" spc="0" normalizeH="0" baseline="0" noProof="0" dirty="0">
              <a:ln>
                <a:noFill/>
              </a:ln>
              <a:solidFill>
                <a:srgbClr val="FFFFFF"/>
              </a:solidFill>
              <a:effectLst/>
              <a:uLnTx/>
              <a:uFillTx/>
              <a:latin typeface="Tw Cen MT" pitchFamily="34" charset="0"/>
            </a:endParaRPr>
          </a:p>
          <a:p>
            <a:pPr marL="0" marR="0" lvl="0" indent="0" algn="ctr" defTabSz="914400" eaLnBrk="1" fontAlgn="base" latinLnBrk="0" hangingPunct="1">
              <a:lnSpc>
                <a:spcPct val="100000"/>
              </a:lnSpc>
              <a:spcBef>
                <a:spcPts val="700"/>
              </a:spcBef>
              <a:spcAft>
                <a:spcPts val="1000"/>
              </a:spcAft>
              <a:buClr>
                <a:srgbClr val="DD8047"/>
              </a:buClr>
              <a:buSzPct val="60000"/>
              <a:buFont typeface="Wingdings" pitchFamily="2" charset="2"/>
              <a:buNone/>
              <a:tabLst/>
              <a:defRPr/>
            </a:pPr>
            <a:endParaRPr kumimoji="0" lang="en-US" altLang="en-US" sz="2400" b="0" i="0" u="none" strike="noStrike" kern="0" cap="none" spc="0" normalizeH="0" baseline="0" noProof="0" dirty="0" smtClean="0">
              <a:ln>
                <a:noFill/>
              </a:ln>
              <a:solidFill>
                <a:srgbClr val="FFFFFF"/>
              </a:solidFill>
              <a:effectLst/>
              <a:uLnTx/>
              <a:uFillTx/>
              <a:latin typeface="Tw Cen MT" pitchFamily="34" charset="0"/>
            </a:endParaRPr>
          </a:p>
          <a:p>
            <a:pPr marL="0" marR="0" lvl="0" indent="0" algn="ctr" defTabSz="914400" eaLnBrk="1" fontAlgn="base" latinLnBrk="0" hangingPunct="1">
              <a:lnSpc>
                <a:spcPct val="100000"/>
              </a:lnSpc>
              <a:spcBef>
                <a:spcPts val="700"/>
              </a:spcBef>
              <a:spcAft>
                <a:spcPts val="1000"/>
              </a:spcAft>
              <a:buClr>
                <a:srgbClr val="DD8047"/>
              </a:buClr>
              <a:buSzPct val="60000"/>
              <a:buFont typeface="Wingdings" pitchFamily="2" charset="2"/>
              <a:buNone/>
              <a:tabLst/>
              <a:defRPr/>
            </a:pPr>
            <a:endParaRPr kumimoji="0" lang="en-US" altLang="en-US" sz="2400" b="0" i="0" u="none" strike="noStrike" kern="0" cap="none" spc="0" normalizeH="0" baseline="0" noProof="0" dirty="0">
              <a:ln>
                <a:noFill/>
              </a:ln>
              <a:solidFill>
                <a:srgbClr val="FFFFFF"/>
              </a:solidFill>
              <a:effectLst/>
              <a:uLnTx/>
              <a:uFillTx/>
              <a:latin typeface="Tw Cen MT" pitchFamily="34" charset="0"/>
            </a:endParaRPr>
          </a:p>
          <a:p>
            <a:pPr marL="0" marR="0" lvl="0" indent="0" algn="ctr" defTabSz="914400" eaLnBrk="1" fontAlgn="base" latinLnBrk="0" hangingPunct="1">
              <a:lnSpc>
                <a:spcPct val="100000"/>
              </a:lnSpc>
              <a:spcBef>
                <a:spcPts val="700"/>
              </a:spcBef>
              <a:spcAft>
                <a:spcPts val="1000"/>
              </a:spcAft>
              <a:buClr>
                <a:srgbClr val="DD8047"/>
              </a:buClr>
              <a:buSzPct val="60000"/>
              <a:buFont typeface="Wingdings" pitchFamily="2" charset="2"/>
              <a:buNone/>
              <a:tabLst/>
              <a:defRPr/>
            </a:pPr>
            <a:endParaRPr kumimoji="0" lang="en-US" altLang="en-US" sz="1600" b="0" i="0" u="none" strike="noStrike" kern="0" cap="none" spc="0" normalizeH="0" baseline="0" noProof="0" dirty="0" smtClean="0">
              <a:ln>
                <a:noFill/>
              </a:ln>
              <a:solidFill>
                <a:srgbClr val="FFFFFF"/>
              </a:solidFill>
              <a:effectLst/>
              <a:uLnTx/>
              <a:uFillTx/>
              <a:latin typeface="Tw Cen MT" pitchFamily="34" charset="0"/>
            </a:endParaRPr>
          </a:p>
          <a:p>
            <a:pPr marL="0" marR="0" lvl="1" indent="0" algn="ctr" defTabSz="914400" eaLnBrk="1" fontAlgn="base" latinLnBrk="0" hangingPunct="1">
              <a:lnSpc>
                <a:spcPct val="100000"/>
              </a:lnSpc>
              <a:spcBef>
                <a:spcPts val="700"/>
              </a:spcBef>
              <a:spcAft>
                <a:spcPts val="1000"/>
              </a:spcAft>
              <a:buClr>
                <a:srgbClr val="DD8047"/>
              </a:buClr>
              <a:buSzPct val="60000"/>
              <a:buFontTx/>
              <a:buNone/>
              <a:tabLst/>
              <a:defRPr/>
            </a:pPr>
            <a:r>
              <a:rPr kumimoji="0" lang="en-US" altLang="en-US" sz="2000" b="0" i="0" u="none" strike="noStrike" kern="0" cap="none" spc="0" normalizeH="0" baseline="0" noProof="0" dirty="0" smtClean="0">
                <a:ln>
                  <a:noFill/>
                </a:ln>
                <a:solidFill>
                  <a:srgbClr val="FFFFFF"/>
                </a:solidFill>
                <a:effectLst/>
                <a:uLnTx/>
                <a:uFillTx/>
                <a:latin typeface="Tw Cen MT" pitchFamily="34" charset="0"/>
              </a:rPr>
              <a:t>Eric Romich </a:t>
            </a:r>
          </a:p>
          <a:p>
            <a:pPr marL="0" marR="0" lvl="1" indent="0" algn="ctr" defTabSz="914400" eaLnBrk="1" fontAlgn="base" latinLnBrk="0" hangingPunct="1">
              <a:lnSpc>
                <a:spcPct val="100000"/>
              </a:lnSpc>
              <a:spcBef>
                <a:spcPts val="700"/>
              </a:spcBef>
              <a:spcAft>
                <a:spcPts val="1000"/>
              </a:spcAft>
              <a:buClr>
                <a:srgbClr val="DD8047"/>
              </a:buClr>
              <a:buSzPct val="60000"/>
              <a:buFontTx/>
              <a:buNone/>
              <a:tabLst/>
              <a:defRPr/>
            </a:pPr>
            <a:r>
              <a:rPr kumimoji="0" lang="en-US" sz="1100" b="0" i="0" u="none" strike="noStrike" kern="0" cap="none" spc="0" normalizeH="0" baseline="0" noProof="0" dirty="0" smtClean="0">
                <a:ln>
                  <a:noFill/>
                </a:ln>
                <a:solidFill>
                  <a:prstClr val="black"/>
                </a:solidFill>
                <a:effectLst/>
                <a:uLnTx/>
                <a:uFillTx/>
                <a:latin typeface="Arial" pitchFamily="34" charset="0"/>
              </a:rPr>
              <a:t>Field Specialist, Energy Development at Ohio State University Extension</a:t>
            </a:r>
          </a:p>
          <a:p>
            <a:pPr marL="0" marR="0" lvl="0" indent="0" algn="ctr" defTabSz="914400" eaLnBrk="1" fontAlgn="base" latinLnBrk="0" hangingPunct="1">
              <a:lnSpc>
                <a:spcPct val="100000"/>
              </a:lnSpc>
              <a:spcBef>
                <a:spcPts val="700"/>
              </a:spcBef>
              <a:spcAft>
                <a:spcPts val="1000"/>
              </a:spcAft>
              <a:buClr>
                <a:srgbClr val="DD8047"/>
              </a:buClr>
              <a:buSzPct val="60000"/>
              <a:buFont typeface="Wingdings" pitchFamily="2" charset="2"/>
              <a:buNone/>
              <a:tabLst/>
              <a:defRPr/>
            </a:pPr>
            <a:endParaRPr kumimoji="0" lang="en-US" altLang="en-US" sz="2000" b="0" i="0" u="none" strike="noStrike" kern="0" cap="none" spc="0" normalizeH="0" baseline="0" noProof="0" dirty="0">
              <a:ln>
                <a:noFill/>
              </a:ln>
              <a:solidFill>
                <a:srgbClr val="FFFFFF"/>
              </a:solidFill>
              <a:effectLst/>
              <a:uLnTx/>
              <a:uFillTx/>
              <a:latin typeface="Tw Cen MT" pitchFamily="34" charset="0"/>
            </a:endParaRPr>
          </a:p>
        </p:txBody>
      </p:sp>
      <p:pic>
        <p:nvPicPr>
          <p:cNvPr id="14" name="Content Placeholder 5"/>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562101" y="1666240"/>
            <a:ext cx="1618997" cy="2185988"/>
          </a:xfrm>
          <a:prstGeom prst="rect">
            <a:avLst/>
          </a:prstGeom>
        </p:spPr>
      </p:pic>
      <p:sp>
        <p:nvSpPr>
          <p:cNvPr id="15" name="TextBox 14"/>
          <p:cNvSpPr txBox="1"/>
          <p:nvPr/>
        </p:nvSpPr>
        <p:spPr>
          <a:xfrm>
            <a:off x="381000" y="5171440"/>
            <a:ext cx="2057400" cy="584775"/>
          </a:xfrm>
          <a:prstGeom prst="rect">
            <a:avLst/>
          </a:prstGeom>
          <a:noFill/>
        </p:spPr>
        <p:txBody>
          <a:bodyPr wrap="square" rtlCol="0">
            <a:spAutoFit/>
          </a:bodyPr>
          <a:lstStyle/>
          <a:p>
            <a:pPr algn="ctr" fontAlgn="base">
              <a:spcBef>
                <a:spcPct val="0"/>
              </a:spcBef>
              <a:spcAft>
                <a:spcPct val="0"/>
              </a:spcAft>
            </a:pPr>
            <a:r>
              <a:rPr lang="en-US" sz="1600" b="1" dirty="0" smtClean="0">
                <a:ln w="12700">
                  <a:solidFill>
                    <a:srgbClr val="775F55">
                      <a:satMod val="155000"/>
                    </a:srgbClr>
                  </a:solidFill>
                  <a:prstDash val="solid"/>
                </a:ln>
                <a:solidFill>
                  <a:srgbClr val="EBDDC3">
                    <a:tint val="85000"/>
                    <a:satMod val="155000"/>
                  </a:srgbClr>
                </a:solidFill>
                <a:effectLst>
                  <a:outerShdw blurRad="41275" dist="20320" dir="1800000" algn="tl" rotWithShape="0">
                    <a:srgbClr val="000000">
                      <a:alpha val="40000"/>
                    </a:srgbClr>
                  </a:outerShdw>
                </a:effectLst>
                <a:latin typeface="Arial" pitchFamily="34" charset="0"/>
              </a:rPr>
              <a:t>Business Development</a:t>
            </a:r>
            <a:endParaRPr lang="en-US" sz="1600" b="1" dirty="0">
              <a:ln w="12700">
                <a:solidFill>
                  <a:srgbClr val="775F55">
                    <a:satMod val="155000"/>
                  </a:srgbClr>
                </a:solidFill>
                <a:prstDash val="solid"/>
              </a:ln>
              <a:solidFill>
                <a:srgbClr val="EBDDC3">
                  <a:tint val="85000"/>
                  <a:satMod val="155000"/>
                </a:srgbClr>
              </a:solidFill>
              <a:effectLst>
                <a:outerShdw blurRad="41275" dist="20320" dir="1800000" algn="tl" rotWithShape="0">
                  <a:srgbClr val="000000">
                    <a:alpha val="40000"/>
                  </a:srgbClr>
                </a:outerShdw>
              </a:effectLst>
              <a:latin typeface="Arial" pitchFamily="34" charset="0"/>
            </a:endParaRPr>
          </a:p>
        </p:txBody>
      </p:sp>
      <p:cxnSp>
        <p:nvCxnSpPr>
          <p:cNvPr id="16" name="Straight Connector 15"/>
          <p:cNvCxnSpPr/>
          <p:nvPr/>
        </p:nvCxnSpPr>
        <p:spPr>
          <a:xfrm>
            <a:off x="533400" y="5095240"/>
            <a:ext cx="1752600" cy="0"/>
          </a:xfrm>
          <a:prstGeom prst="line">
            <a:avLst/>
          </a:prstGeom>
          <a:noFill/>
          <a:ln w="47625" cap="flat" cmpd="dbl" algn="ctr">
            <a:solidFill>
              <a:sysClr val="windowText" lastClr="000000"/>
            </a:solidFill>
            <a:prstDash val="solid"/>
          </a:ln>
          <a:effectLst>
            <a:outerShdw blurRad="38100" dist="30000" dir="5400000" rotWithShape="0">
              <a:srgbClr val="000000">
                <a:alpha val="45000"/>
              </a:srgbClr>
            </a:outerShdw>
          </a:effectLst>
        </p:spPr>
      </p:cxnSp>
      <p:sp>
        <p:nvSpPr>
          <p:cNvPr id="22" name="Text Placeholder 2"/>
          <p:cNvSpPr>
            <a:spLocks/>
          </p:cNvSpPr>
          <p:nvPr/>
        </p:nvSpPr>
        <p:spPr bwMode="auto">
          <a:xfrm>
            <a:off x="3505200" y="1600200"/>
            <a:ext cx="1981200" cy="4191000"/>
          </a:xfrm>
          <a:prstGeom prst="rect">
            <a:avLst/>
          </a:prstGeom>
          <a:solidFill>
            <a:srgbClr val="DD8047"/>
          </a:solidFill>
          <a:ln w="50800" cap="sq" cmpd="dbl" algn="ctr">
            <a:solidFill>
              <a:srgbClr val="DD8047"/>
            </a:solidFill>
            <a:miter lim="800000"/>
            <a:headEnd/>
            <a:tailEnd/>
          </a:ln>
        </p:spPr>
        <p:txBody>
          <a:bodyPr lIns="137160" tIns="182880" rIns="137160" bIns="9144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eaLnBrk="1" fontAlgn="base" latinLnBrk="0" hangingPunct="1">
              <a:lnSpc>
                <a:spcPct val="100000"/>
              </a:lnSpc>
              <a:spcBef>
                <a:spcPts val="700"/>
              </a:spcBef>
              <a:spcAft>
                <a:spcPts val="1000"/>
              </a:spcAft>
              <a:buClr>
                <a:srgbClr val="DD8047"/>
              </a:buClr>
              <a:buSzPct val="60000"/>
              <a:buFont typeface="Wingdings" pitchFamily="2" charset="2"/>
              <a:buNone/>
              <a:tabLst/>
              <a:defRPr/>
            </a:pPr>
            <a:endParaRPr kumimoji="0" lang="en-US" altLang="en-US" sz="2400" b="0" i="0" u="none" strike="noStrike" kern="0" cap="none" spc="0" normalizeH="0" baseline="0" noProof="0" dirty="0">
              <a:ln>
                <a:noFill/>
              </a:ln>
              <a:solidFill>
                <a:srgbClr val="FFFFFF"/>
              </a:solidFill>
              <a:effectLst/>
              <a:uLnTx/>
              <a:uFillTx/>
              <a:latin typeface="Tw Cen MT" pitchFamily="34" charset="0"/>
            </a:endParaRPr>
          </a:p>
          <a:p>
            <a:pPr marL="0" marR="0" lvl="0" indent="0" algn="ctr" defTabSz="914400" eaLnBrk="1" fontAlgn="base" latinLnBrk="0" hangingPunct="1">
              <a:lnSpc>
                <a:spcPct val="100000"/>
              </a:lnSpc>
              <a:spcBef>
                <a:spcPts val="700"/>
              </a:spcBef>
              <a:spcAft>
                <a:spcPts val="1000"/>
              </a:spcAft>
              <a:buClr>
                <a:srgbClr val="DD8047"/>
              </a:buClr>
              <a:buSzPct val="60000"/>
              <a:buFont typeface="Wingdings" pitchFamily="2" charset="2"/>
              <a:buNone/>
              <a:tabLst/>
              <a:defRPr/>
            </a:pPr>
            <a:endParaRPr kumimoji="0" lang="en-US" altLang="en-US" sz="2400" b="0" i="0" u="none" strike="noStrike" kern="0" cap="none" spc="0" normalizeH="0" baseline="0" noProof="0" dirty="0" smtClean="0">
              <a:ln>
                <a:noFill/>
              </a:ln>
              <a:solidFill>
                <a:srgbClr val="FFFFFF"/>
              </a:solidFill>
              <a:effectLst/>
              <a:uLnTx/>
              <a:uFillTx/>
              <a:latin typeface="Tw Cen MT" pitchFamily="34" charset="0"/>
            </a:endParaRPr>
          </a:p>
          <a:p>
            <a:pPr marL="0" marR="0" lvl="0" indent="0" algn="ctr" defTabSz="914400" eaLnBrk="1" fontAlgn="base" latinLnBrk="0" hangingPunct="1">
              <a:lnSpc>
                <a:spcPct val="100000"/>
              </a:lnSpc>
              <a:spcBef>
                <a:spcPts val="700"/>
              </a:spcBef>
              <a:spcAft>
                <a:spcPts val="1000"/>
              </a:spcAft>
              <a:buClr>
                <a:srgbClr val="DD8047"/>
              </a:buClr>
              <a:buSzPct val="60000"/>
              <a:buFont typeface="Wingdings" pitchFamily="2" charset="2"/>
              <a:buNone/>
              <a:tabLst/>
              <a:defRPr/>
            </a:pPr>
            <a:endParaRPr kumimoji="0" lang="en-US" altLang="en-US" sz="2400" b="0" i="0" u="none" strike="noStrike" kern="0" cap="none" spc="0" normalizeH="0" baseline="0" noProof="0" dirty="0">
              <a:ln>
                <a:noFill/>
              </a:ln>
              <a:solidFill>
                <a:srgbClr val="FFFFFF"/>
              </a:solidFill>
              <a:effectLst/>
              <a:uLnTx/>
              <a:uFillTx/>
              <a:latin typeface="Tw Cen MT" pitchFamily="34" charset="0"/>
            </a:endParaRPr>
          </a:p>
          <a:p>
            <a:pPr marL="0" marR="0" lvl="0" indent="0" algn="ctr" defTabSz="914400" eaLnBrk="1" fontAlgn="base" latinLnBrk="0" hangingPunct="1">
              <a:lnSpc>
                <a:spcPct val="100000"/>
              </a:lnSpc>
              <a:spcBef>
                <a:spcPts val="700"/>
              </a:spcBef>
              <a:spcAft>
                <a:spcPts val="1000"/>
              </a:spcAft>
              <a:buClr>
                <a:srgbClr val="DD8047"/>
              </a:buClr>
              <a:buSzPct val="60000"/>
              <a:buFont typeface="Wingdings" pitchFamily="2" charset="2"/>
              <a:buNone/>
              <a:tabLst/>
              <a:defRPr/>
            </a:pPr>
            <a:endParaRPr kumimoji="0" lang="en-US" altLang="en-US" sz="1600" b="0" i="0" u="none" strike="noStrike" kern="0" cap="none" spc="0" normalizeH="0" baseline="0" noProof="0" dirty="0" smtClean="0">
              <a:ln>
                <a:noFill/>
              </a:ln>
              <a:solidFill>
                <a:srgbClr val="FFFFFF"/>
              </a:solidFill>
              <a:effectLst/>
              <a:uLnTx/>
              <a:uFillTx/>
              <a:latin typeface="Tw Cen MT" pitchFamily="34" charset="0"/>
            </a:endParaRPr>
          </a:p>
          <a:p>
            <a:pPr marL="0" marR="0" lvl="0" indent="0" algn="ctr" defTabSz="914400" eaLnBrk="1" fontAlgn="base" latinLnBrk="0" hangingPunct="1">
              <a:lnSpc>
                <a:spcPct val="100000"/>
              </a:lnSpc>
              <a:spcBef>
                <a:spcPts val="700"/>
              </a:spcBef>
              <a:spcAft>
                <a:spcPts val="1000"/>
              </a:spcAft>
              <a:buClr>
                <a:srgbClr val="DD8047"/>
              </a:buClr>
              <a:buSzPct val="60000"/>
              <a:buFont typeface="Wingdings" pitchFamily="2" charset="2"/>
              <a:buNone/>
              <a:tabLst/>
              <a:defRPr/>
            </a:pPr>
            <a:r>
              <a:rPr kumimoji="0" lang="en-US" altLang="en-US" sz="2000" b="0" i="0" u="none" strike="noStrike" kern="0" cap="none" spc="0" normalizeH="0" baseline="0" noProof="0" dirty="0" smtClean="0">
                <a:ln>
                  <a:noFill/>
                </a:ln>
                <a:solidFill>
                  <a:srgbClr val="FFFFFF"/>
                </a:solidFill>
                <a:effectLst/>
                <a:uLnTx/>
                <a:uFillTx/>
                <a:latin typeface="Tw Cen MT" pitchFamily="34" charset="0"/>
              </a:rPr>
              <a:t>Wayne Beyea</a:t>
            </a:r>
          </a:p>
          <a:p>
            <a:pPr marL="0" marR="0" lvl="1" indent="0" algn="ctr" defTabSz="914400" eaLnBrk="1" fontAlgn="base" latinLnBrk="0" hangingPunct="1">
              <a:lnSpc>
                <a:spcPct val="100000"/>
              </a:lnSpc>
              <a:spcBef>
                <a:spcPts val="700"/>
              </a:spcBef>
              <a:spcAft>
                <a:spcPts val="1000"/>
              </a:spcAft>
              <a:buClr>
                <a:srgbClr val="DD8047"/>
              </a:buClr>
              <a:buSzPct val="60000"/>
              <a:buFontTx/>
              <a:buNone/>
              <a:tabLst/>
              <a:defRPr/>
            </a:pPr>
            <a:r>
              <a:rPr kumimoji="0" lang="en-US" sz="1100" b="0" i="0" u="none" strike="noStrike" kern="0" cap="none" spc="0" normalizeH="0" baseline="0" noProof="0" dirty="0" smtClean="0">
                <a:ln>
                  <a:noFill/>
                </a:ln>
                <a:solidFill>
                  <a:prstClr val="black"/>
                </a:solidFill>
                <a:effectLst/>
                <a:uLnTx/>
                <a:uFillTx/>
                <a:latin typeface="Arial" pitchFamily="34" charset="0"/>
              </a:rPr>
              <a:t>Extension Specialist, School of Planning, Design &amp; Construction at Michigan State University</a:t>
            </a:r>
            <a:endParaRPr kumimoji="0" lang="en-US" altLang="en-US" sz="1100" b="0" i="0" u="none" strike="noStrike" kern="0" cap="none" spc="0" normalizeH="0" baseline="0" noProof="0" dirty="0" smtClean="0">
              <a:ln>
                <a:noFill/>
              </a:ln>
              <a:solidFill>
                <a:prstClr val="black"/>
              </a:solidFill>
              <a:effectLst/>
              <a:uLnTx/>
              <a:uFillTx/>
              <a:latin typeface="Arial" pitchFamily="34" charset="0"/>
            </a:endParaRPr>
          </a:p>
          <a:p>
            <a:pPr marL="0" marR="0" lvl="0" indent="0" algn="ctr" defTabSz="914400" eaLnBrk="1" fontAlgn="base" latinLnBrk="0" hangingPunct="1">
              <a:lnSpc>
                <a:spcPct val="100000"/>
              </a:lnSpc>
              <a:spcBef>
                <a:spcPts val="700"/>
              </a:spcBef>
              <a:spcAft>
                <a:spcPts val="1000"/>
              </a:spcAft>
              <a:buClr>
                <a:srgbClr val="DD8047"/>
              </a:buClr>
              <a:buSzPct val="60000"/>
              <a:buFont typeface="Wingdings" pitchFamily="2" charset="2"/>
              <a:buNone/>
              <a:tabLst/>
              <a:defRPr/>
            </a:pPr>
            <a:endParaRPr kumimoji="0" lang="en-US" altLang="en-US" sz="2000" b="0" i="0" u="none" strike="noStrike" kern="0" cap="none" spc="0" normalizeH="0" baseline="0" noProof="0" dirty="0">
              <a:ln>
                <a:noFill/>
              </a:ln>
              <a:solidFill>
                <a:srgbClr val="FFFFFF"/>
              </a:solidFill>
              <a:effectLst/>
              <a:uLnTx/>
              <a:uFillTx/>
              <a:latin typeface="Tw Cen MT" pitchFamily="34" charset="0"/>
            </a:endParaRPr>
          </a:p>
        </p:txBody>
      </p:sp>
      <p:sp>
        <p:nvSpPr>
          <p:cNvPr id="23" name="TextBox 22"/>
          <p:cNvSpPr txBox="1"/>
          <p:nvPr/>
        </p:nvSpPr>
        <p:spPr>
          <a:xfrm>
            <a:off x="3429000" y="5374640"/>
            <a:ext cx="2057400" cy="338554"/>
          </a:xfrm>
          <a:prstGeom prst="rect">
            <a:avLst/>
          </a:prstGeom>
          <a:noFill/>
        </p:spPr>
        <p:txBody>
          <a:bodyPr wrap="square" rtlCol="0">
            <a:spAutoFit/>
          </a:bodyPr>
          <a:lstStyle/>
          <a:p>
            <a:pPr algn="ctr" fontAlgn="base">
              <a:spcBef>
                <a:spcPct val="0"/>
              </a:spcBef>
              <a:spcAft>
                <a:spcPct val="0"/>
              </a:spcAft>
            </a:pPr>
            <a:r>
              <a:rPr lang="en-US" sz="1600" b="1" dirty="0" smtClean="0">
                <a:ln w="12700">
                  <a:solidFill>
                    <a:srgbClr val="775F55">
                      <a:satMod val="155000"/>
                    </a:srgbClr>
                  </a:solidFill>
                  <a:prstDash val="solid"/>
                </a:ln>
                <a:solidFill>
                  <a:srgbClr val="EBDDC3">
                    <a:tint val="85000"/>
                    <a:satMod val="155000"/>
                  </a:srgbClr>
                </a:solidFill>
                <a:effectLst>
                  <a:outerShdw blurRad="41275" dist="20320" dir="1800000" algn="tl" rotWithShape="0">
                    <a:srgbClr val="000000">
                      <a:alpha val="40000"/>
                    </a:srgbClr>
                  </a:outerShdw>
                </a:effectLst>
                <a:latin typeface="Arial" pitchFamily="34" charset="0"/>
              </a:rPr>
              <a:t>Siting</a:t>
            </a:r>
            <a:endParaRPr lang="en-US" sz="1600" b="1" dirty="0">
              <a:ln w="12700">
                <a:solidFill>
                  <a:srgbClr val="775F55">
                    <a:satMod val="155000"/>
                  </a:srgbClr>
                </a:solidFill>
                <a:prstDash val="solid"/>
              </a:ln>
              <a:solidFill>
                <a:srgbClr val="EBDDC3">
                  <a:tint val="85000"/>
                  <a:satMod val="155000"/>
                </a:srgbClr>
              </a:solidFill>
              <a:effectLst>
                <a:outerShdw blurRad="41275" dist="20320" dir="1800000" algn="tl" rotWithShape="0">
                  <a:srgbClr val="000000">
                    <a:alpha val="40000"/>
                  </a:srgbClr>
                </a:outerShdw>
              </a:effectLst>
              <a:latin typeface="Arial" pitchFamily="34" charset="0"/>
            </a:endParaRPr>
          </a:p>
        </p:txBody>
      </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1693735"/>
            <a:ext cx="1371600" cy="2116265"/>
          </a:xfrm>
          <a:prstGeom prst="rect">
            <a:avLst/>
          </a:prstGeom>
        </p:spPr>
      </p:pic>
      <p:cxnSp>
        <p:nvCxnSpPr>
          <p:cNvPr id="25" name="Straight Connector 24"/>
          <p:cNvCxnSpPr/>
          <p:nvPr/>
        </p:nvCxnSpPr>
        <p:spPr>
          <a:xfrm>
            <a:off x="3657600" y="5242560"/>
            <a:ext cx="1752600" cy="0"/>
          </a:xfrm>
          <a:prstGeom prst="line">
            <a:avLst/>
          </a:prstGeom>
          <a:noFill/>
          <a:ln w="47625" cap="flat" cmpd="dbl" algn="ctr">
            <a:solidFill>
              <a:sysClr val="windowText" lastClr="000000"/>
            </a:solidFill>
            <a:prstDash val="solid"/>
          </a:ln>
          <a:effectLst>
            <a:outerShdw blurRad="38100" dist="30000" dir="5400000" rotWithShape="0">
              <a:srgbClr val="000000">
                <a:alpha val="45000"/>
              </a:srgbClr>
            </a:outerShdw>
          </a:effectLst>
        </p:spPr>
      </p:cxnSp>
      <p:sp>
        <p:nvSpPr>
          <p:cNvPr id="30" name="Text Placeholder 2"/>
          <p:cNvSpPr>
            <a:spLocks/>
          </p:cNvSpPr>
          <p:nvPr/>
        </p:nvSpPr>
        <p:spPr bwMode="auto">
          <a:xfrm>
            <a:off x="6629400" y="1600200"/>
            <a:ext cx="1981200" cy="4191000"/>
          </a:xfrm>
          <a:prstGeom prst="rect">
            <a:avLst/>
          </a:prstGeom>
          <a:solidFill>
            <a:srgbClr val="DD8047"/>
          </a:solidFill>
          <a:ln w="50800" cap="sq" cmpd="dbl" algn="ctr">
            <a:solidFill>
              <a:srgbClr val="DD8047"/>
            </a:solidFill>
            <a:miter lim="800000"/>
            <a:headEnd/>
            <a:tailEnd/>
          </a:ln>
        </p:spPr>
        <p:txBody>
          <a:bodyPr lIns="137160" tIns="182880" rIns="137160" bIns="9144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eaLnBrk="1" fontAlgn="base" latinLnBrk="0" hangingPunct="1">
              <a:lnSpc>
                <a:spcPct val="100000"/>
              </a:lnSpc>
              <a:spcBef>
                <a:spcPts val="700"/>
              </a:spcBef>
              <a:spcAft>
                <a:spcPts val="1000"/>
              </a:spcAft>
              <a:buClr>
                <a:srgbClr val="DD8047"/>
              </a:buClr>
              <a:buSzPct val="60000"/>
              <a:buFont typeface="Wingdings" pitchFamily="2" charset="2"/>
              <a:buNone/>
              <a:tabLst/>
              <a:defRPr/>
            </a:pPr>
            <a:endParaRPr kumimoji="0" lang="en-US" altLang="en-US" sz="2400" b="0" i="0" u="none" strike="noStrike" kern="0" cap="none" spc="0" normalizeH="0" baseline="0" noProof="0" dirty="0">
              <a:ln>
                <a:noFill/>
              </a:ln>
              <a:solidFill>
                <a:srgbClr val="FFFFFF"/>
              </a:solidFill>
              <a:effectLst/>
              <a:uLnTx/>
              <a:uFillTx/>
              <a:latin typeface="Tw Cen MT" pitchFamily="34" charset="0"/>
            </a:endParaRPr>
          </a:p>
          <a:p>
            <a:pPr marL="0" marR="0" lvl="0" indent="0" algn="ctr" defTabSz="914400" eaLnBrk="1" fontAlgn="base" latinLnBrk="0" hangingPunct="1">
              <a:lnSpc>
                <a:spcPct val="100000"/>
              </a:lnSpc>
              <a:spcBef>
                <a:spcPts val="700"/>
              </a:spcBef>
              <a:spcAft>
                <a:spcPts val="1000"/>
              </a:spcAft>
              <a:buClr>
                <a:srgbClr val="DD8047"/>
              </a:buClr>
              <a:buSzPct val="60000"/>
              <a:buFont typeface="Wingdings" pitchFamily="2" charset="2"/>
              <a:buNone/>
              <a:tabLst/>
              <a:defRPr/>
            </a:pPr>
            <a:endParaRPr kumimoji="0" lang="en-US" altLang="en-US" sz="2400" b="0" i="0" u="none" strike="noStrike" kern="0" cap="none" spc="0" normalizeH="0" baseline="0" noProof="0" dirty="0" smtClean="0">
              <a:ln>
                <a:noFill/>
              </a:ln>
              <a:solidFill>
                <a:srgbClr val="FFFFFF"/>
              </a:solidFill>
              <a:effectLst/>
              <a:uLnTx/>
              <a:uFillTx/>
              <a:latin typeface="Tw Cen MT" pitchFamily="34" charset="0"/>
            </a:endParaRPr>
          </a:p>
          <a:p>
            <a:pPr marL="0" marR="0" lvl="0" indent="0" algn="ctr" defTabSz="914400" eaLnBrk="1" fontAlgn="base" latinLnBrk="0" hangingPunct="1">
              <a:lnSpc>
                <a:spcPct val="100000"/>
              </a:lnSpc>
              <a:spcBef>
                <a:spcPts val="700"/>
              </a:spcBef>
              <a:spcAft>
                <a:spcPts val="1000"/>
              </a:spcAft>
              <a:buClr>
                <a:srgbClr val="DD8047"/>
              </a:buClr>
              <a:buSzPct val="60000"/>
              <a:buFont typeface="Wingdings" pitchFamily="2" charset="2"/>
              <a:buNone/>
              <a:tabLst/>
              <a:defRPr/>
            </a:pPr>
            <a:endParaRPr kumimoji="0" lang="en-US" altLang="en-US" sz="2400" b="0" i="0" u="none" strike="noStrike" kern="0" cap="none" spc="0" normalizeH="0" baseline="0" noProof="0" dirty="0">
              <a:ln>
                <a:noFill/>
              </a:ln>
              <a:solidFill>
                <a:srgbClr val="FFFFFF"/>
              </a:solidFill>
              <a:effectLst/>
              <a:uLnTx/>
              <a:uFillTx/>
              <a:latin typeface="Tw Cen MT" pitchFamily="34" charset="0"/>
            </a:endParaRPr>
          </a:p>
          <a:p>
            <a:pPr marL="0" marR="0" lvl="0" indent="0" algn="ctr" defTabSz="914400" eaLnBrk="1" fontAlgn="base" latinLnBrk="0" hangingPunct="1">
              <a:lnSpc>
                <a:spcPct val="100000"/>
              </a:lnSpc>
              <a:spcBef>
                <a:spcPts val="700"/>
              </a:spcBef>
              <a:spcAft>
                <a:spcPts val="1000"/>
              </a:spcAft>
              <a:buClr>
                <a:srgbClr val="DD8047"/>
              </a:buClr>
              <a:buSzPct val="60000"/>
              <a:buFont typeface="Wingdings" pitchFamily="2" charset="2"/>
              <a:buNone/>
              <a:tabLst/>
              <a:defRPr/>
            </a:pPr>
            <a:endParaRPr kumimoji="0" lang="en-US" altLang="en-US" sz="1600" b="0" i="0" u="none" strike="noStrike" kern="0" cap="none" spc="0" normalizeH="0" baseline="0" noProof="0" dirty="0" smtClean="0">
              <a:ln>
                <a:noFill/>
              </a:ln>
              <a:solidFill>
                <a:srgbClr val="FFFFFF"/>
              </a:solidFill>
              <a:effectLst/>
              <a:uLnTx/>
              <a:uFillTx/>
              <a:latin typeface="Tw Cen MT" pitchFamily="34" charset="0"/>
            </a:endParaRPr>
          </a:p>
          <a:p>
            <a:pPr marL="0" marR="0" lvl="0" indent="0" algn="ctr" defTabSz="914400" eaLnBrk="1" fontAlgn="base" latinLnBrk="0" hangingPunct="1">
              <a:lnSpc>
                <a:spcPct val="100000"/>
              </a:lnSpc>
              <a:spcBef>
                <a:spcPts val="700"/>
              </a:spcBef>
              <a:spcAft>
                <a:spcPts val="1000"/>
              </a:spcAft>
              <a:buClr>
                <a:srgbClr val="DD8047"/>
              </a:buClr>
              <a:buSzPct val="60000"/>
              <a:buFont typeface="Wingdings" pitchFamily="2" charset="2"/>
              <a:buNone/>
              <a:tabLst/>
              <a:defRPr/>
            </a:pPr>
            <a:r>
              <a:rPr kumimoji="0" lang="en-US" altLang="en-US" sz="2000" b="0" i="0" u="none" strike="noStrike" kern="0" cap="none" spc="0" normalizeH="0" baseline="0" noProof="0" dirty="0" smtClean="0">
                <a:ln>
                  <a:noFill/>
                </a:ln>
                <a:solidFill>
                  <a:srgbClr val="FFFFFF"/>
                </a:solidFill>
                <a:effectLst/>
                <a:uLnTx/>
                <a:uFillTx/>
                <a:latin typeface="Tw Cen MT" pitchFamily="34" charset="0"/>
              </a:rPr>
              <a:t>Peggy Hall</a:t>
            </a:r>
          </a:p>
          <a:p>
            <a:pPr marL="0" marR="0" lvl="1" indent="0" algn="ctr" defTabSz="914400" eaLnBrk="1" fontAlgn="base" latinLnBrk="0" hangingPunct="1">
              <a:lnSpc>
                <a:spcPct val="100000"/>
              </a:lnSpc>
              <a:spcBef>
                <a:spcPts val="700"/>
              </a:spcBef>
              <a:spcAft>
                <a:spcPts val="1000"/>
              </a:spcAft>
              <a:buClr>
                <a:srgbClr val="DD8047"/>
              </a:buClr>
              <a:buSzPct val="60000"/>
              <a:buFontTx/>
              <a:buNone/>
              <a:tabLst/>
              <a:defRPr/>
            </a:pPr>
            <a:r>
              <a:rPr kumimoji="0" lang="en-US" sz="1100" b="0" i="0" u="none" strike="noStrike" kern="0" cap="none" spc="0" normalizeH="0" baseline="0" noProof="0" dirty="0">
                <a:ln>
                  <a:noFill/>
                </a:ln>
                <a:solidFill>
                  <a:prstClr val="black"/>
                </a:solidFill>
                <a:effectLst/>
                <a:uLnTx/>
                <a:uFillTx/>
                <a:latin typeface="Arial" pitchFamily="34" charset="0"/>
              </a:rPr>
              <a:t>Director, Agricultural &amp; Resource Law Program at The Ohio State University</a:t>
            </a:r>
          </a:p>
          <a:p>
            <a:pPr marL="0" marR="0" lvl="0" indent="0" algn="ctr" defTabSz="914400" eaLnBrk="1" fontAlgn="base" latinLnBrk="0" hangingPunct="1">
              <a:lnSpc>
                <a:spcPct val="100000"/>
              </a:lnSpc>
              <a:spcBef>
                <a:spcPts val="700"/>
              </a:spcBef>
              <a:spcAft>
                <a:spcPts val="1000"/>
              </a:spcAft>
              <a:buClr>
                <a:srgbClr val="DD8047"/>
              </a:buClr>
              <a:buSzPct val="60000"/>
              <a:buFont typeface="Wingdings" pitchFamily="2" charset="2"/>
              <a:buNone/>
              <a:tabLst/>
              <a:defRPr/>
            </a:pPr>
            <a:endParaRPr kumimoji="0" lang="en-US" altLang="en-US" sz="2000" b="0" i="0" u="none" strike="noStrike" kern="0" cap="none" spc="0" normalizeH="0" baseline="0" noProof="0" dirty="0">
              <a:ln>
                <a:noFill/>
              </a:ln>
              <a:solidFill>
                <a:srgbClr val="FFFFFF"/>
              </a:solidFill>
              <a:effectLst/>
              <a:uLnTx/>
              <a:uFillTx/>
              <a:latin typeface="Tw Cen MT" pitchFamily="34" charset="0"/>
            </a:endParaRPr>
          </a:p>
        </p:txBody>
      </p:sp>
      <p:pic>
        <p:nvPicPr>
          <p:cNvPr id="31" name="Content Placeholder 6"/>
          <p:cNvPicPr>
            <a:picLocks noGrp="1" noChangeAspect="1"/>
          </p:cNvPicPr>
          <p:nvPr>
            <p:ph sz="quarter" idx="4294967295"/>
          </p:nvPr>
        </p:nvPicPr>
        <p:blipFill>
          <a:blip r:embed="rId5">
            <a:extLst>
              <a:ext uri="{28A0092B-C50C-407E-A947-70E740481C1C}">
                <a14:useLocalDpi xmlns:a14="http://schemas.microsoft.com/office/drawing/2010/main" val="0"/>
              </a:ext>
            </a:extLst>
          </a:blip>
          <a:stretch>
            <a:fillRect/>
          </a:stretch>
        </p:blipFill>
        <p:spPr>
          <a:xfrm>
            <a:off x="6781800" y="1676400"/>
            <a:ext cx="1600200" cy="2133600"/>
          </a:xfrm>
          <a:prstGeom prst="rect">
            <a:avLst/>
          </a:prstGeom>
        </p:spPr>
      </p:pic>
      <p:sp>
        <p:nvSpPr>
          <p:cNvPr id="32" name="TextBox 31"/>
          <p:cNvSpPr txBox="1"/>
          <p:nvPr/>
        </p:nvSpPr>
        <p:spPr>
          <a:xfrm>
            <a:off x="6629400" y="5181600"/>
            <a:ext cx="2057400" cy="584775"/>
          </a:xfrm>
          <a:prstGeom prst="rect">
            <a:avLst/>
          </a:prstGeom>
          <a:noFill/>
        </p:spPr>
        <p:txBody>
          <a:bodyPr wrap="square" rtlCol="0">
            <a:spAutoFit/>
          </a:bodyPr>
          <a:lstStyle/>
          <a:p>
            <a:pPr algn="ctr" fontAlgn="base">
              <a:spcBef>
                <a:spcPct val="0"/>
              </a:spcBef>
              <a:spcAft>
                <a:spcPct val="0"/>
              </a:spcAft>
            </a:pPr>
            <a:r>
              <a:rPr lang="en-US" sz="1600" b="1" dirty="0" smtClean="0">
                <a:ln w="12700">
                  <a:solidFill>
                    <a:srgbClr val="775F55">
                      <a:satMod val="155000"/>
                    </a:srgbClr>
                  </a:solidFill>
                  <a:prstDash val="solid"/>
                </a:ln>
                <a:solidFill>
                  <a:srgbClr val="EBDDC3">
                    <a:tint val="85000"/>
                    <a:satMod val="155000"/>
                  </a:srgbClr>
                </a:solidFill>
                <a:effectLst>
                  <a:outerShdw blurRad="41275" dist="20320" dir="1800000" algn="tl" rotWithShape="0">
                    <a:srgbClr val="000000">
                      <a:alpha val="40000"/>
                    </a:srgbClr>
                  </a:outerShdw>
                </a:effectLst>
                <a:latin typeface="Arial" pitchFamily="34" charset="0"/>
              </a:rPr>
              <a:t>Conflict  Resolution</a:t>
            </a:r>
            <a:endParaRPr lang="en-US" sz="1600" b="1" dirty="0">
              <a:ln w="12700">
                <a:solidFill>
                  <a:srgbClr val="775F55">
                    <a:satMod val="155000"/>
                  </a:srgbClr>
                </a:solidFill>
                <a:prstDash val="solid"/>
              </a:ln>
              <a:solidFill>
                <a:srgbClr val="EBDDC3">
                  <a:tint val="85000"/>
                  <a:satMod val="155000"/>
                </a:srgbClr>
              </a:solidFill>
              <a:effectLst>
                <a:outerShdw blurRad="41275" dist="20320" dir="1800000" algn="tl" rotWithShape="0">
                  <a:srgbClr val="000000">
                    <a:alpha val="40000"/>
                  </a:srgbClr>
                </a:outerShdw>
              </a:effectLst>
              <a:latin typeface="Arial" pitchFamily="34" charset="0"/>
            </a:endParaRPr>
          </a:p>
        </p:txBody>
      </p:sp>
      <p:cxnSp>
        <p:nvCxnSpPr>
          <p:cNvPr id="33" name="Straight Connector 32"/>
          <p:cNvCxnSpPr/>
          <p:nvPr/>
        </p:nvCxnSpPr>
        <p:spPr>
          <a:xfrm>
            <a:off x="6781800" y="5146040"/>
            <a:ext cx="1752600" cy="0"/>
          </a:xfrm>
          <a:prstGeom prst="line">
            <a:avLst/>
          </a:prstGeom>
          <a:noFill/>
          <a:ln w="47625" cap="flat" cmpd="dbl" algn="ctr">
            <a:solidFill>
              <a:sysClr val="windowText" lastClr="000000"/>
            </a:solidFill>
            <a:prstDash val="solid"/>
          </a:ln>
          <a:effectLst>
            <a:outerShdw blurRad="38100" dist="30000" dir="5400000" rotWithShape="0">
              <a:srgbClr val="000000">
                <a:alpha val="45000"/>
              </a:srgbClr>
            </a:outerShdw>
          </a:effectLst>
        </p:spPr>
      </p:cxnSp>
    </p:spTree>
    <p:extLst>
      <p:ext uri="{BB962C8B-B14F-4D97-AF65-F5344CB8AC3E}">
        <p14:creationId xmlns:p14="http://schemas.microsoft.com/office/powerpoint/2010/main" val="282724159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Public Attitudes</a:t>
            </a:r>
            <a:endParaRPr lang="en-US" dirty="0"/>
          </a:p>
        </p:txBody>
      </p:sp>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950" y="1540270"/>
            <a:ext cx="6191250" cy="3265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2266950" y="2743200"/>
            <a:ext cx="6191250" cy="304800"/>
          </a:xfrm>
          <a:prstGeom prst="rect">
            <a:avLst/>
          </a:prstGeom>
          <a:noFill/>
          <a:ln>
            <a:solidFill>
              <a:schemeClr val="accent1"/>
            </a:solidFill>
            <a:prstDash val="sysDash"/>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4400">
              <a:solidFill>
                <a:srgbClr val="2B2922"/>
              </a:solidFill>
              <a:latin typeface="Copperplate" charset="0"/>
              <a:ea typeface="ヒラギノ明朝 ProN W3" charset="0"/>
              <a:cs typeface="ヒラギノ明朝 ProN W3" charset="0"/>
              <a:sym typeface="Copperplate" charset="0"/>
            </a:endParaRPr>
          </a:p>
        </p:txBody>
      </p:sp>
    </p:spTree>
    <p:extLst>
      <p:ext uri="{BB962C8B-B14F-4D97-AF65-F5344CB8AC3E}">
        <p14:creationId xmlns:p14="http://schemas.microsoft.com/office/powerpoint/2010/main" val="25740793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219200"/>
            <a:ext cx="6254044" cy="1362075"/>
          </a:xfrm>
        </p:spPr>
        <p:txBody>
          <a:bodyPr/>
          <a:lstStyle/>
          <a:p>
            <a:r>
              <a:rPr lang="en-US" dirty="0" smtClean="0"/>
              <a:t>Top Issues &amp; Concerns</a:t>
            </a:r>
            <a:endParaRPr lang="en-US" dirty="0"/>
          </a:p>
        </p:txBody>
      </p:sp>
      <p:sp>
        <p:nvSpPr>
          <p:cNvPr id="3" name="Text Placeholder 2"/>
          <p:cNvSpPr>
            <a:spLocks noGrp="1"/>
          </p:cNvSpPr>
          <p:nvPr>
            <p:ph type="body" idx="1"/>
          </p:nvPr>
        </p:nvSpPr>
        <p:spPr>
          <a:xfrm>
            <a:off x="1676400" y="2743200"/>
            <a:ext cx="6231467" cy="1309511"/>
          </a:xfrm>
        </p:spPr>
        <p:txBody>
          <a:bodyPr/>
          <a:lstStyle/>
          <a:p>
            <a:r>
              <a:rPr lang="en-US" sz="2800" dirty="0" smtClean="0"/>
              <a:t>Pros &amp; Cons of Wind Energy</a:t>
            </a:r>
            <a:endParaRPr lang="en-US" sz="2800" dirty="0"/>
          </a:p>
        </p:txBody>
      </p:sp>
    </p:spTree>
    <p:extLst>
      <p:ext uri="{BB962C8B-B14F-4D97-AF65-F5344CB8AC3E}">
        <p14:creationId xmlns:p14="http://schemas.microsoft.com/office/powerpoint/2010/main" val="42339366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1662" y="0"/>
            <a:ext cx="7054351" cy="1062633"/>
          </a:xfrm>
        </p:spPr>
        <p:txBody>
          <a:bodyPr/>
          <a:lstStyle/>
          <a:p>
            <a:r>
              <a:rPr lang="en-US" dirty="0" smtClean="0"/>
              <a:t>Pros and Cons</a:t>
            </a:r>
            <a:endParaRPr lang="en-US" dirty="0"/>
          </a:p>
        </p:txBody>
      </p:sp>
      <p:sp>
        <p:nvSpPr>
          <p:cNvPr id="9" name="Rectangle 3"/>
          <p:cNvSpPr txBox="1">
            <a:spLocks noChangeArrowheads="1"/>
          </p:cNvSpPr>
          <p:nvPr/>
        </p:nvSpPr>
        <p:spPr>
          <a:xfrm>
            <a:off x="1828800" y="1295400"/>
            <a:ext cx="3505200" cy="4419600"/>
          </a:xfrm>
          <a:prstGeom prst="rect">
            <a:avLst/>
          </a:prstGeom>
        </p:spPr>
        <p:txBody>
          <a:bodyPr vert="horz" lIns="91440" tIns="45720" rIns="91440" bIns="45720" rtlCol="0" anchor="t">
            <a:normAutofit lnSpcReduction="10000"/>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a:lnSpc>
                <a:spcPct val="80000"/>
              </a:lnSpc>
              <a:buClr>
                <a:srgbClr val="EA157A"/>
              </a:buClr>
              <a:buFont typeface="Wingdings" pitchFamily="2" charset="2"/>
              <a:buNone/>
            </a:pPr>
            <a:r>
              <a:rPr lang="en-US" altLang="en-US" b="1" dirty="0" smtClean="0">
                <a:solidFill>
                  <a:prstClr val="black"/>
                </a:solidFill>
                <a:latin typeface="Times New Roman"/>
                <a:ea typeface="ヒラギノ明朝 ProN W3"/>
                <a:cs typeface="ヒラギノ明朝 ProN W3"/>
              </a:rPr>
              <a:t>Proponents: </a:t>
            </a:r>
          </a:p>
          <a:p>
            <a:pPr>
              <a:lnSpc>
                <a:spcPct val="80000"/>
              </a:lnSpc>
              <a:buClr>
                <a:srgbClr val="EA157A"/>
              </a:buClr>
            </a:pPr>
            <a:r>
              <a:rPr lang="en-US" altLang="en-US" dirty="0" smtClean="0">
                <a:solidFill>
                  <a:prstClr val="black"/>
                </a:solidFill>
                <a:latin typeface="Times New Roman"/>
                <a:ea typeface="ヒラギノ明朝 ProN W3"/>
                <a:cs typeface="ヒラギノ明朝 ProN W3"/>
              </a:rPr>
              <a:t>wind power can </a:t>
            </a:r>
            <a:r>
              <a:rPr lang="en-US" altLang="en-US" dirty="0" smtClean="0">
                <a:solidFill>
                  <a:srgbClr val="00ADDC"/>
                </a:solidFill>
                <a:latin typeface="Times New Roman"/>
                <a:ea typeface="ヒラギノ明朝 ProN W3"/>
                <a:cs typeface="ヒラギノ明朝 ProN W3"/>
              </a:rPr>
              <a:t>supplement</a:t>
            </a:r>
            <a:r>
              <a:rPr lang="en-US" altLang="en-US" dirty="0" smtClean="0">
                <a:solidFill>
                  <a:prstClr val="black"/>
                </a:solidFill>
                <a:latin typeface="Times New Roman"/>
                <a:ea typeface="ヒラギノ明朝 ProN W3"/>
                <a:cs typeface="ヒラギノ明朝 ProN W3"/>
              </a:rPr>
              <a:t> other sources</a:t>
            </a:r>
          </a:p>
          <a:p>
            <a:pPr>
              <a:lnSpc>
                <a:spcPct val="80000"/>
              </a:lnSpc>
              <a:buClr>
                <a:srgbClr val="EA157A"/>
              </a:buClr>
            </a:pPr>
            <a:r>
              <a:rPr lang="en-US" altLang="en-US" dirty="0" smtClean="0">
                <a:solidFill>
                  <a:prstClr val="black"/>
                </a:solidFill>
                <a:latin typeface="Times New Roman"/>
                <a:ea typeface="ヒラギノ明朝 ProN W3"/>
                <a:cs typeface="ヒラギノ明朝 ProN W3"/>
              </a:rPr>
              <a:t> wind power is never going to rise in cost</a:t>
            </a:r>
          </a:p>
          <a:p>
            <a:pPr>
              <a:lnSpc>
                <a:spcPct val="80000"/>
              </a:lnSpc>
              <a:buClr>
                <a:srgbClr val="EA157A"/>
              </a:buClr>
            </a:pPr>
            <a:r>
              <a:rPr lang="en-US" altLang="en-US" dirty="0" smtClean="0">
                <a:solidFill>
                  <a:prstClr val="black"/>
                </a:solidFill>
                <a:latin typeface="Times New Roman"/>
                <a:ea typeface="ヒラギノ明朝 ProN W3"/>
                <a:cs typeface="ヒラギノ明朝 ProN W3"/>
              </a:rPr>
              <a:t> wind power </a:t>
            </a:r>
            <a:r>
              <a:rPr lang="en-US" altLang="en-US" dirty="0" smtClean="0">
                <a:solidFill>
                  <a:srgbClr val="00ADDC"/>
                </a:solidFill>
                <a:latin typeface="Times New Roman"/>
                <a:ea typeface="ヒラギノ明朝 ProN W3"/>
                <a:cs typeface="ヒラギノ明朝 ProN W3"/>
              </a:rPr>
              <a:t>does not pollute </a:t>
            </a:r>
            <a:r>
              <a:rPr lang="en-US" altLang="en-US" dirty="0" smtClean="0">
                <a:solidFill>
                  <a:prstClr val="black"/>
                </a:solidFill>
                <a:latin typeface="Times New Roman"/>
                <a:ea typeface="ヒラギノ明朝 ProN W3"/>
                <a:cs typeface="ヒラギノ明朝 ProN W3"/>
              </a:rPr>
              <a:t>the air or water</a:t>
            </a:r>
          </a:p>
          <a:p>
            <a:pPr>
              <a:lnSpc>
                <a:spcPct val="80000"/>
              </a:lnSpc>
              <a:buClr>
                <a:srgbClr val="EA157A"/>
              </a:buClr>
            </a:pPr>
            <a:r>
              <a:rPr lang="en-US" altLang="en-US" dirty="0" smtClean="0">
                <a:solidFill>
                  <a:prstClr val="black"/>
                </a:solidFill>
                <a:latin typeface="Times New Roman"/>
                <a:ea typeface="ヒラギノ明朝 ProN W3"/>
                <a:cs typeface="ヒラギノ明朝 ProN W3"/>
              </a:rPr>
              <a:t> wind turbines are </a:t>
            </a:r>
            <a:r>
              <a:rPr lang="en-US" altLang="en-US" dirty="0" smtClean="0">
                <a:solidFill>
                  <a:srgbClr val="00ADDC"/>
                </a:solidFill>
                <a:latin typeface="Times New Roman"/>
                <a:ea typeface="ヒラギノ明朝 ProN W3"/>
                <a:cs typeface="ヒラギノ明朝 ProN W3"/>
              </a:rPr>
              <a:t>visually appealing</a:t>
            </a:r>
          </a:p>
          <a:p>
            <a:pPr>
              <a:lnSpc>
                <a:spcPct val="80000"/>
              </a:lnSpc>
              <a:buClr>
                <a:srgbClr val="EA157A"/>
              </a:buClr>
            </a:pPr>
            <a:r>
              <a:rPr lang="en-US" altLang="en-US" dirty="0" smtClean="0">
                <a:solidFill>
                  <a:prstClr val="black"/>
                </a:solidFill>
                <a:latin typeface="Times New Roman"/>
                <a:ea typeface="ヒラギノ明朝 ProN W3"/>
                <a:cs typeface="ヒラギノ明朝 ProN W3"/>
              </a:rPr>
              <a:t> wind turbines are not too noisy</a:t>
            </a:r>
          </a:p>
          <a:p>
            <a:pPr>
              <a:lnSpc>
                <a:spcPct val="80000"/>
              </a:lnSpc>
              <a:buClr>
                <a:srgbClr val="EA157A"/>
              </a:buClr>
            </a:pPr>
            <a:r>
              <a:rPr lang="en-US" altLang="en-US" dirty="0" smtClean="0">
                <a:solidFill>
                  <a:prstClr val="black"/>
                </a:solidFill>
                <a:latin typeface="Times New Roman"/>
                <a:ea typeface="ヒラギノ明朝 ProN W3"/>
                <a:cs typeface="ヒラギノ明朝 ProN W3"/>
              </a:rPr>
              <a:t> wind power </a:t>
            </a:r>
            <a:r>
              <a:rPr lang="en-US" altLang="en-US" dirty="0" smtClean="0">
                <a:solidFill>
                  <a:srgbClr val="00ADDC"/>
                </a:solidFill>
                <a:latin typeface="Times New Roman"/>
                <a:ea typeface="ヒラギノ明朝 ProN W3"/>
                <a:cs typeface="ヒラギノ明朝 ProN W3"/>
              </a:rPr>
              <a:t>increases national security</a:t>
            </a:r>
          </a:p>
        </p:txBody>
      </p:sp>
      <p:sp>
        <p:nvSpPr>
          <p:cNvPr id="11" name="Rectangle 3"/>
          <p:cNvSpPr txBox="1">
            <a:spLocks noChangeArrowheads="1"/>
          </p:cNvSpPr>
          <p:nvPr/>
        </p:nvSpPr>
        <p:spPr>
          <a:xfrm>
            <a:off x="5562600" y="1295400"/>
            <a:ext cx="3429000" cy="3962400"/>
          </a:xfrm>
          <a:prstGeom prst="rect">
            <a:avLst/>
          </a:prstGeom>
        </p:spPr>
        <p:txBody>
          <a:bodyPr vert="horz" lIns="91440" tIns="45720" rIns="91440" bIns="45720" rtlCol="0" anchor="t">
            <a:normAutofit lnSpcReduction="10000"/>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a:lnSpc>
                <a:spcPct val="80000"/>
              </a:lnSpc>
              <a:buClr>
                <a:srgbClr val="EA157A"/>
              </a:buClr>
              <a:buFont typeface="Wingdings" pitchFamily="2" charset="2"/>
              <a:buNone/>
            </a:pPr>
            <a:r>
              <a:rPr lang="en-US" altLang="en-US" b="1" dirty="0" smtClean="0">
                <a:solidFill>
                  <a:prstClr val="black"/>
                </a:solidFill>
                <a:latin typeface="Times New Roman"/>
                <a:ea typeface="ヒラギノ明朝 ProN W3"/>
                <a:cs typeface="ヒラギノ明朝 ProN W3"/>
              </a:rPr>
              <a:t>Opponents: </a:t>
            </a:r>
          </a:p>
          <a:p>
            <a:pPr>
              <a:lnSpc>
                <a:spcPct val="80000"/>
              </a:lnSpc>
              <a:buClr>
                <a:srgbClr val="EA157A"/>
              </a:buClr>
            </a:pPr>
            <a:r>
              <a:rPr lang="en-US" altLang="en-US" dirty="0">
                <a:solidFill>
                  <a:prstClr val="black"/>
                </a:solidFill>
                <a:latin typeface="Times New Roman"/>
                <a:ea typeface="ヒラギノ明朝 ProN W3"/>
                <a:cs typeface="ヒラギノ明朝 ProN W3"/>
              </a:rPr>
              <a:t>wind power is </a:t>
            </a:r>
            <a:r>
              <a:rPr lang="en-US" altLang="en-US" dirty="0">
                <a:solidFill>
                  <a:srgbClr val="00ADDC"/>
                </a:solidFill>
                <a:latin typeface="Times New Roman"/>
                <a:ea typeface="ヒラギノ明朝 ProN W3"/>
                <a:cs typeface="ヒラギノ明朝 ProN W3"/>
              </a:rPr>
              <a:t>intermittent</a:t>
            </a:r>
          </a:p>
          <a:p>
            <a:pPr>
              <a:lnSpc>
                <a:spcPct val="80000"/>
              </a:lnSpc>
              <a:buClr>
                <a:srgbClr val="EA157A"/>
              </a:buClr>
            </a:pPr>
            <a:r>
              <a:rPr lang="en-US" altLang="en-US" dirty="0">
                <a:solidFill>
                  <a:prstClr val="black"/>
                </a:solidFill>
                <a:latin typeface="Times New Roman"/>
                <a:ea typeface="ヒラギノ明朝 ProN W3"/>
                <a:cs typeface="ヒラギノ明朝 ProN W3"/>
              </a:rPr>
              <a:t> wind turbines spoil the scenery</a:t>
            </a:r>
          </a:p>
          <a:p>
            <a:pPr>
              <a:lnSpc>
                <a:spcPct val="80000"/>
              </a:lnSpc>
              <a:buClr>
                <a:srgbClr val="EA157A"/>
              </a:buClr>
            </a:pPr>
            <a:r>
              <a:rPr lang="en-US" altLang="en-US" dirty="0">
                <a:solidFill>
                  <a:prstClr val="black"/>
                </a:solidFill>
                <a:latin typeface="Times New Roman"/>
                <a:ea typeface="ヒラギノ明朝 ProN W3"/>
                <a:cs typeface="ヒラギノ明朝 ProN W3"/>
              </a:rPr>
              <a:t> wind turbines are </a:t>
            </a:r>
            <a:r>
              <a:rPr lang="en-US" altLang="en-US" dirty="0">
                <a:solidFill>
                  <a:srgbClr val="00ADDC"/>
                </a:solidFill>
                <a:latin typeface="Times New Roman"/>
                <a:ea typeface="ヒラギノ明朝 ProN W3"/>
                <a:cs typeface="ヒラギノ明朝 ProN W3"/>
              </a:rPr>
              <a:t>noisy</a:t>
            </a:r>
          </a:p>
          <a:p>
            <a:pPr>
              <a:lnSpc>
                <a:spcPct val="80000"/>
              </a:lnSpc>
              <a:buClr>
                <a:srgbClr val="EA157A"/>
              </a:buClr>
            </a:pPr>
            <a:r>
              <a:rPr lang="en-US" altLang="en-US" dirty="0">
                <a:solidFill>
                  <a:prstClr val="black"/>
                </a:solidFill>
                <a:latin typeface="Times New Roman"/>
                <a:ea typeface="ヒラギノ明朝 ProN W3"/>
                <a:cs typeface="ヒラギノ明朝 ProN W3"/>
              </a:rPr>
              <a:t> wind turbines are dangerous</a:t>
            </a:r>
          </a:p>
          <a:p>
            <a:pPr>
              <a:lnSpc>
                <a:spcPct val="80000"/>
              </a:lnSpc>
              <a:buClr>
                <a:srgbClr val="EA157A"/>
              </a:buClr>
            </a:pPr>
            <a:r>
              <a:rPr lang="en-US" altLang="en-US" dirty="0">
                <a:solidFill>
                  <a:prstClr val="black"/>
                </a:solidFill>
                <a:latin typeface="Times New Roman"/>
                <a:ea typeface="ヒラギノ明朝 ProN W3"/>
                <a:cs typeface="ヒラギノ明朝 ProN W3"/>
              </a:rPr>
              <a:t> wind turbines </a:t>
            </a:r>
            <a:r>
              <a:rPr lang="en-US" altLang="en-US" dirty="0">
                <a:solidFill>
                  <a:srgbClr val="00ADDC"/>
                </a:solidFill>
                <a:latin typeface="Times New Roman"/>
                <a:ea typeface="ヒラギノ明朝 ProN W3"/>
                <a:cs typeface="ヒラギノ明朝 ProN W3"/>
              </a:rPr>
              <a:t>kill too many birds</a:t>
            </a:r>
          </a:p>
          <a:p>
            <a:pPr>
              <a:lnSpc>
                <a:spcPct val="80000"/>
              </a:lnSpc>
              <a:buClr>
                <a:srgbClr val="EA157A"/>
              </a:buClr>
            </a:pPr>
            <a:r>
              <a:rPr lang="en-US" altLang="en-US" dirty="0">
                <a:solidFill>
                  <a:prstClr val="black"/>
                </a:solidFill>
                <a:latin typeface="Times New Roman"/>
                <a:ea typeface="ヒラギノ明朝 ProN W3"/>
                <a:cs typeface="ヒラギノ明朝 ProN W3"/>
              </a:rPr>
              <a:t> wind power is too </a:t>
            </a:r>
            <a:r>
              <a:rPr lang="en-US" altLang="en-US" dirty="0">
                <a:solidFill>
                  <a:srgbClr val="00ADDC"/>
                </a:solidFill>
                <a:latin typeface="Times New Roman"/>
                <a:ea typeface="ヒラギノ明朝 ProN W3"/>
                <a:cs typeface="ヒラギノ明朝 ProN W3"/>
              </a:rPr>
              <a:t>expensive</a:t>
            </a:r>
          </a:p>
        </p:txBody>
      </p:sp>
    </p:spTree>
    <p:extLst>
      <p:ext uri="{BB962C8B-B14F-4D97-AF65-F5344CB8AC3E}">
        <p14:creationId xmlns:p14="http://schemas.microsoft.com/office/powerpoint/2010/main" val="56718175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269237" y="1651543"/>
            <a:ext cx="3769363" cy="3886646"/>
          </a:xfrm>
        </p:spPr>
        <p:txBody>
          <a:bodyPr>
            <a:noAutofit/>
          </a:bodyPr>
          <a:lstStyle/>
          <a:p>
            <a:pPr marL="285750" indent="-285750" algn="l">
              <a:buFont typeface="Arial"/>
              <a:buChar char="•"/>
            </a:pPr>
            <a:r>
              <a:rPr lang="en-US" sz="1800" dirty="0" smtClean="0"/>
              <a:t>Safety</a:t>
            </a:r>
          </a:p>
          <a:p>
            <a:pPr marL="285750" indent="-285750" algn="l">
              <a:buFont typeface="Arial"/>
              <a:buChar char="•"/>
            </a:pPr>
            <a:r>
              <a:rPr lang="en-US" sz="1800" dirty="0" smtClean="0"/>
              <a:t>Tower Height</a:t>
            </a:r>
          </a:p>
          <a:p>
            <a:pPr marL="285750" indent="-285750" algn="l">
              <a:buFont typeface="Arial"/>
              <a:buChar char="•"/>
            </a:pPr>
            <a:r>
              <a:rPr lang="en-US" sz="1800" dirty="0" smtClean="0"/>
              <a:t>Tower Setbacks</a:t>
            </a:r>
          </a:p>
          <a:p>
            <a:pPr marL="285750" indent="-285750" algn="l">
              <a:buFont typeface="Arial"/>
              <a:buChar char="•"/>
            </a:pPr>
            <a:r>
              <a:rPr lang="en-US" sz="1800" dirty="0" smtClean="0"/>
              <a:t>Tower Construction Materials </a:t>
            </a:r>
          </a:p>
          <a:p>
            <a:pPr marL="285750" indent="-285750" algn="l">
              <a:buFont typeface="Arial"/>
              <a:buChar char="•"/>
            </a:pPr>
            <a:r>
              <a:rPr lang="en-US" sz="1800" dirty="0" smtClean="0"/>
              <a:t>Spacing &amp; Distribution</a:t>
            </a:r>
          </a:p>
          <a:p>
            <a:pPr marL="285750" indent="-285750" algn="l">
              <a:buFont typeface="Arial"/>
              <a:buChar char="•"/>
            </a:pPr>
            <a:r>
              <a:rPr lang="en-US" sz="1800" dirty="0" smtClean="0"/>
              <a:t>Noise Pollution</a:t>
            </a:r>
          </a:p>
          <a:p>
            <a:pPr marL="285750" indent="-285750" algn="l">
              <a:buFont typeface="Arial"/>
              <a:buChar char="•"/>
            </a:pPr>
            <a:r>
              <a:rPr lang="en-US" sz="1800" dirty="0" smtClean="0"/>
              <a:t>Shadow Flicker</a:t>
            </a:r>
          </a:p>
          <a:p>
            <a:pPr marL="285750" indent="-285750" algn="l">
              <a:buFont typeface="Arial"/>
              <a:buChar char="•"/>
            </a:pPr>
            <a:r>
              <a:rPr lang="en-US" sz="1800" dirty="0" smtClean="0"/>
              <a:t>Property Values</a:t>
            </a:r>
          </a:p>
          <a:p>
            <a:pPr marL="285750" indent="-285750" algn="l">
              <a:buFont typeface="Arial"/>
              <a:buChar char="•"/>
            </a:pPr>
            <a:r>
              <a:rPr lang="en-US" sz="1800" dirty="0" smtClean="0"/>
              <a:t>Aesthetics </a:t>
            </a:r>
          </a:p>
          <a:p>
            <a:pPr marL="285750" indent="-285750" algn="l">
              <a:buFont typeface="Arial"/>
              <a:buChar char="•"/>
            </a:pPr>
            <a:r>
              <a:rPr lang="en-US" sz="1800" dirty="0" smtClean="0"/>
              <a:t>Overhead / Underground Wires</a:t>
            </a:r>
          </a:p>
          <a:p>
            <a:pPr marL="285750" indent="-285750" algn="l">
              <a:buFont typeface="Arial"/>
              <a:buChar char="•"/>
            </a:pPr>
            <a:r>
              <a:rPr lang="en-US" sz="1800" dirty="0" smtClean="0"/>
              <a:t>Decommissioning</a:t>
            </a:r>
          </a:p>
          <a:p>
            <a:pPr marL="285750" indent="-285750" algn="l">
              <a:buFont typeface="Arial"/>
              <a:buChar char="•"/>
            </a:pPr>
            <a:r>
              <a:rPr lang="en-US" sz="1800" dirty="0" smtClean="0"/>
              <a:t>Wildlife Impact</a:t>
            </a:r>
          </a:p>
          <a:p>
            <a:pPr marL="285750" indent="-285750" algn="l">
              <a:buFont typeface="Arial"/>
              <a:buChar char="•"/>
            </a:pPr>
            <a:r>
              <a:rPr lang="en-US" sz="1800" dirty="0" smtClean="0"/>
              <a:t>State Law</a:t>
            </a:r>
          </a:p>
        </p:txBody>
      </p:sp>
      <p:sp>
        <p:nvSpPr>
          <p:cNvPr id="2" name="Title 1"/>
          <p:cNvSpPr>
            <a:spLocks noGrp="1"/>
          </p:cNvSpPr>
          <p:nvPr>
            <p:ph type="title"/>
          </p:nvPr>
        </p:nvSpPr>
        <p:spPr/>
        <p:txBody>
          <a:bodyPr/>
          <a:lstStyle/>
          <a:p>
            <a:r>
              <a:rPr lang="en-US" dirty="0" smtClean="0"/>
              <a:t>Siting Issues</a:t>
            </a:r>
            <a:endParaRPr lang="en-US" dirty="0"/>
          </a:p>
        </p:txBody>
      </p:sp>
      <p:pic>
        <p:nvPicPr>
          <p:cNvPr id="13314" name="Picture 2" descr="http://toryardvaark.files.wordpress.com/2012/05/horse_wind_turbin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057400"/>
            <a:ext cx="4925041" cy="3219451"/>
          </a:xfrm>
          <a:prstGeom prst="roundRect">
            <a:avLst>
              <a:gd name="adj" fmla="val 8594"/>
            </a:avLst>
          </a:prstGeom>
          <a:solidFill>
            <a:srgbClr val="FFFFFF">
              <a:shade val="85000"/>
            </a:srgbClr>
          </a:solidFill>
          <a:ln>
            <a:noFill/>
          </a:ln>
          <a:effectLst/>
          <a:extLst/>
        </p:spPr>
      </p:pic>
      <p:sp>
        <p:nvSpPr>
          <p:cNvPr id="4" name="Rectangle 3"/>
          <p:cNvSpPr/>
          <p:nvPr/>
        </p:nvSpPr>
        <p:spPr>
          <a:xfrm>
            <a:off x="7620000" y="5257800"/>
            <a:ext cx="1245854" cy="215444"/>
          </a:xfrm>
          <a:prstGeom prst="rect">
            <a:avLst/>
          </a:prstGeom>
        </p:spPr>
        <p:txBody>
          <a:bodyPr wrap="none">
            <a:spAutoFit/>
          </a:bodyPr>
          <a:lstStyle/>
          <a:p>
            <a:r>
              <a:rPr lang="en-US" sz="800" dirty="0" smtClean="0">
                <a:solidFill>
                  <a:prstClr val="black"/>
                </a:solidFill>
                <a:latin typeface="Times New Roman"/>
                <a:ea typeface="ヒラギノ明朝 ProN W3"/>
                <a:cs typeface="ヒラギノ明朝 ProN W3"/>
              </a:rPr>
              <a:t>Source: toryaardvark.com</a:t>
            </a:r>
            <a:endParaRPr lang="en-US" sz="800" dirty="0">
              <a:solidFill>
                <a:prstClr val="black"/>
              </a:solidFill>
              <a:latin typeface="Times New Roman"/>
              <a:ea typeface="ヒラギノ明朝 ProN W3"/>
              <a:cs typeface="ヒラギノ明朝 ProN W3"/>
            </a:endParaRPr>
          </a:p>
        </p:txBody>
      </p:sp>
    </p:spTree>
    <p:extLst>
      <p:ext uri="{BB962C8B-B14F-4D97-AF65-F5344CB8AC3E}">
        <p14:creationId xmlns:p14="http://schemas.microsoft.com/office/powerpoint/2010/main" val="262181415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152400" y="1752154"/>
            <a:ext cx="3464563" cy="3886646"/>
          </a:xfrm>
        </p:spPr>
        <p:txBody>
          <a:bodyPr/>
          <a:lstStyle/>
          <a:p>
            <a:pPr marL="457200" indent="-457200" algn="l">
              <a:buFont typeface="Arial"/>
              <a:buChar char="•"/>
            </a:pPr>
            <a:r>
              <a:rPr lang="en-US" dirty="0" smtClean="0"/>
              <a:t>Larger turbines capture more wind so communities with less than superb wind resources may end up with the largest turbines</a:t>
            </a:r>
            <a:endParaRPr lang="en-US" dirty="0"/>
          </a:p>
        </p:txBody>
      </p:sp>
      <p:sp>
        <p:nvSpPr>
          <p:cNvPr id="2" name="Title 1"/>
          <p:cNvSpPr>
            <a:spLocks noGrp="1"/>
          </p:cNvSpPr>
          <p:nvPr>
            <p:ph type="title"/>
          </p:nvPr>
        </p:nvSpPr>
        <p:spPr/>
        <p:txBody>
          <a:bodyPr/>
          <a:lstStyle/>
          <a:p>
            <a:r>
              <a:rPr lang="en-US" dirty="0" smtClean="0"/>
              <a:t>Turbine Size</a:t>
            </a:r>
            <a:endParaRPr lang="en-US" dirty="0"/>
          </a:p>
        </p:txBody>
      </p:sp>
      <p:pic>
        <p:nvPicPr>
          <p:cNvPr id="16386" name="Picture 2" descr="http://4.bp.blogspot.com/-cxiLqmXi0lY/UVl7puoBtsI/AAAAAAAA6Ys/1nUEyk7tu8U/s1600/04-01-2013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752600"/>
            <a:ext cx="4978399"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68088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ites.psu.edu/passionhudock/files/2013/02/43916-hi-ECO_100_Platform_Wind_Turbine_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524000"/>
            <a:ext cx="6669105" cy="4466792"/>
          </a:xfrm>
          <a:prstGeom prst="roundRect">
            <a:avLst>
              <a:gd name="adj" fmla="val 8594"/>
            </a:avLst>
          </a:prstGeom>
          <a:solidFill>
            <a:srgbClr val="FFFFFF">
              <a:shade val="85000"/>
            </a:srgbClr>
          </a:solidFill>
          <a:ln>
            <a:noFill/>
          </a:ln>
          <a:effectLst/>
          <a:extLst/>
        </p:spPr>
      </p:pic>
      <p:sp>
        <p:nvSpPr>
          <p:cNvPr id="3" name="Content Placeholder 2"/>
          <p:cNvSpPr>
            <a:spLocks noGrp="1"/>
          </p:cNvSpPr>
          <p:nvPr>
            <p:ph sz="quarter" idx="12"/>
          </p:nvPr>
        </p:nvSpPr>
        <p:spPr>
          <a:xfrm>
            <a:off x="1447800" y="1651543"/>
            <a:ext cx="6629400" cy="3886646"/>
          </a:xfrm>
        </p:spPr>
        <p:txBody>
          <a:bodyPr anchor="t">
            <a:normAutofit/>
          </a:bodyPr>
          <a:lstStyle/>
          <a:p>
            <a:pPr marL="342900" indent="-342900" algn="l">
              <a:spcBef>
                <a:spcPts val="0"/>
              </a:spcBef>
              <a:spcAft>
                <a:spcPts val="0"/>
              </a:spcAft>
              <a:buFont typeface="Arial"/>
              <a:buChar char="•"/>
            </a:pPr>
            <a:r>
              <a:rPr lang="en-US" sz="2000" dirty="0"/>
              <a:t>T</a:t>
            </a:r>
            <a:r>
              <a:rPr lang="en-US" sz="2000" dirty="0" smtClean="0"/>
              <a:t>urbines are placed in linear fashion in open spaces or at higher elevation than surrounding land. </a:t>
            </a:r>
          </a:p>
          <a:p>
            <a:pPr marL="342900" indent="-342900" algn="l">
              <a:buFont typeface="Arial"/>
              <a:buChar char="•"/>
            </a:pPr>
            <a:r>
              <a:rPr lang="en-US" sz="2000" dirty="0" smtClean="0"/>
              <a:t>Less often, turbines are clustered. Both approaches impact the skyline.</a:t>
            </a:r>
            <a:endParaRPr lang="en-US" sz="2000" dirty="0"/>
          </a:p>
        </p:txBody>
      </p:sp>
      <p:sp>
        <p:nvSpPr>
          <p:cNvPr id="2" name="Title 1"/>
          <p:cNvSpPr>
            <a:spLocks noGrp="1"/>
          </p:cNvSpPr>
          <p:nvPr>
            <p:ph type="title"/>
          </p:nvPr>
        </p:nvSpPr>
        <p:spPr/>
        <p:txBody>
          <a:bodyPr/>
          <a:lstStyle/>
          <a:p>
            <a:r>
              <a:rPr lang="en-US" sz="4400" dirty="0" smtClean="0"/>
              <a:t>Spacing and Distribution</a:t>
            </a:r>
            <a:endParaRPr lang="en-US" sz="4400" dirty="0"/>
          </a:p>
        </p:txBody>
      </p:sp>
      <p:sp>
        <p:nvSpPr>
          <p:cNvPr id="4" name="Rectangle 3"/>
          <p:cNvSpPr/>
          <p:nvPr/>
        </p:nvSpPr>
        <p:spPr>
          <a:xfrm>
            <a:off x="1676400" y="6008651"/>
            <a:ext cx="1319592" cy="215444"/>
          </a:xfrm>
          <a:prstGeom prst="rect">
            <a:avLst/>
          </a:prstGeom>
        </p:spPr>
        <p:txBody>
          <a:bodyPr wrap="none">
            <a:spAutoFit/>
          </a:bodyPr>
          <a:lstStyle/>
          <a:p>
            <a:r>
              <a:rPr lang="en-US" sz="800" dirty="0" smtClean="0">
                <a:solidFill>
                  <a:prstClr val="black"/>
                </a:solidFill>
                <a:latin typeface="Times New Roman"/>
                <a:ea typeface="ヒラギノ明朝 ProN W3"/>
                <a:cs typeface="ヒラギノ明朝 ProN W3"/>
              </a:rPr>
              <a:t>Source: www</a:t>
            </a:r>
            <a:r>
              <a:rPr lang="en-US" sz="800" dirty="0">
                <a:solidFill>
                  <a:prstClr val="black"/>
                </a:solidFill>
                <a:latin typeface="Times New Roman"/>
                <a:ea typeface="ヒラギノ明朝 ProN W3"/>
                <a:cs typeface="ヒラギノ明朝 ProN W3"/>
              </a:rPr>
              <a:t>. sites.psu.edu</a:t>
            </a:r>
          </a:p>
        </p:txBody>
      </p:sp>
    </p:spTree>
    <p:extLst>
      <p:ext uri="{BB962C8B-B14F-4D97-AF65-F5344CB8AC3E}">
        <p14:creationId xmlns:p14="http://schemas.microsoft.com/office/powerpoint/2010/main" val="110319748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descr="http://files.gereports.com/wp-content/uploads/2010/11/larg-wind-turb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
            <a:ext cx="8915400" cy="6240781"/>
          </a:xfrm>
          <a:prstGeom prst="roundRect">
            <a:avLst>
              <a:gd name="adj" fmla="val 8594"/>
            </a:avLst>
          </a:prstGeom>
          <a:solidFill>
            <a:srgbClr val="FFFFFF">
              <a:shade val="85000"/>
            </a:srgbClr>
          </a:solidFill>
          <a:ln>
            <a:noFill/>
          </a:ln>
          <a:effectLst/>
          <a:extLst/>
        </p:spPr>
      </p:pic>
      <p:sp>
        <p:nvSpPr>
          <p:cNvPr id="3" name="Title 1"/>
          <p:cNvSpPr txBox="1">
            <a:spLocks/>
          </p:cNvSpPr>
          <p:nvPr/>
        </p:nvSpPr>
        <p:spPr>
          <a:xfrm>
            <a:off x="-1219200" y="533400"/>
            <a:ext cx="6965245" cy="120248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prstClr val="black"/>
                </a:solidFill>
                <a:latin typeface="Helvetica Neue Light"/>
                <a:ea typeface="ヒラギノ角ゴ ProN W3"/>
                <a:cs typeface="ヒラギノ角ゴ ProN W3"/>
              </a:rPr>
              <a:t>Noise Pollution</a:t>
            </a:r>
            <a:endParaRPr lang="en-US" dirty="0">
              <a:solidFill>
                <a:prstClr val="black"/>
              </a:solidFill>
              <a:latin typeface="Helvetica Neue Light"/>
              <a:ea typeface="ヒラギノ角ゴ ProN W3"/>
              <a:cs typeface="ヒラギノ角ゴ ProN W3"/>
            </a:endParaRPr>
          </a:p>
        </p:txBody>
      </p:sp>
    </p:spTree>
    <p:extLst>
      <p:ext uri="{BB962C8B-B14F-4D97-AF65-F5344CB8AC3E}">
        <p14:creationId xmlns:p14="http://schemas.microsoft.com/office/powerpoint/2010/main" val="23993162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677"/>
            <a:ext cx="6254044" cy="658124"/>
          </a:xfrm>
        </p:spPr>
        <p:txBody>
          <a:bodyPr/>
          <a:lstStyle/>
          <a:p>
            <a:r>
              <a:rPr lang="en-US" dirty="0" smtClean="0"/>
              <a:t>Case Study Conclusions</a:t>
            </a:r>
            <a:endParaRPr lang="en-US" dirty="0"/>
          </a:p>
        </p:txBody>
      </p:sp>
      <p:graphicFrame>
        <p:nvGraphicFramePr>
          <p:cNvPr id="6" name="Diagram 5"/>
          <p:cNvGraphicFramePr/>
          <p:nvPr>
            <p:extLst/>
          </p:nvPr>
        </p:nvGraphicFramePr>
        <p:xfrm>
          <a:off x="2971800" y="1558727"/>
          <a:ext cx="5567084" cy="129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nvPr>
        </p:nvGraphicFramePr>
        <p:xfrm>
          <a:off x="2971800" y="3048000"/>
          <a:ext cx="5567084" cy="1295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p:cNvGraphicFramePr/>
          <p:nvPr>
            <p:extLst/>
          </p:nvPr>
        </p:nvGraphicFramePr>
        <p:xfrm>
          <a:off x="3048000" y="4572000"/>
          <a:ext cx="5567084" cy="12954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9" name="TextBox 8"/>
          <p:cNvSpPr txBox="1"/>
          <p:nvPr/>
        </p:nvSpPr>
        <p:spPr>
          <a:xfrm>
            <a:off x="2362200" y="691377"/>
            <a:ext cx="6477000" cy="861774"/>
          </a:xfrm>
          <a:prstGeom prst="rect">
            <a:avLst/>
          </a:prstGeom>
          <a:noFill/>
        </p:spPr>
        <p:txBody>
          <a:bodyPr wrap="square" rtlCol="0">
            <a:spAutoFit/>
          </a:bodyPr>
          <a:lstStyle/>
          <a:p>
            <a:pPr marL="285750" indent="-285750">
              <a:buFont typeface="Wingdings" panose="05000000000000000000" pitchFamily="2" charset="2"/>
              <a:buChar char="v"/>
            </a:pPr>
            <a:r>
              <a:rPr lang="en-US" sz="1600" dirty="0" smtClean="0">
                <a:solidFill>
                  <a:srgbClr val="2B2922"/>
                </a:solidFill>
                <a:latin typeface="Times New Roman"/>
                <a:ea typeface="ヒラギノ明朝 ProN W3"/>
                <a:cs typeface="ヒラギノ明朝 ProN W3"/>
              </a:rPr>
              <a:t>A total of 4 wind farms (2 </a:t>
            </a:r>
            <a:r>
              <a:rPr lang="en-US" sz="1600" dirty="0">
                <a:solidFill>
                  <a:srgbClr val="2B2922"/>
                </a:solidFill>
                <a:latin typeface="Times New Roman"/>
                <a:ea typeface="ヒラギノ明朝 ProN W3"/>
                <a:cs typeface="ヒラギノ明朝 ProN W3"/>
              </a:rPr>
              <a:t>O</a:t>
            </a:r>
            <a:r>
              <a:rPr lang="en-US" sz="1600" dirty="0" smtClean="0">
                <a:solidFill>
                  <a:srgbClr val="2B2922"/>
                </a:solidFill>
                <a:latin typeface="Times New Roman"/>
                <a:ea typeface="ヒラギノ明朝 ProN W3"/>
                <a:cs typeface="ヒラギノ明朝 ProN W3"/>
              </a:rPr>
              <a:t>hio &amp; 2 Michigan) were analyzed</a:t>
            </a:r>
          </a:p>
          <a:p>
            <a:pPr marL="285750" indent="-285750">
              <a:buFont typeface="Wingdings" panose="05000000000000000000" pitchFamily="2" charset="2"/>
              <a:buChar char="v"/>
            </a:pPr>
            <a:endParaRPr lang="en-US" sz="1600" dirty="0" smtClean="0">
              <a:solidFill>
                <a:srgbClr val="2B2922"/>
              </a:solidFill>
              <a:latin typeface="Times New Roman"/>
              <a:ea typeface="ヒラギノ明朝 ProN W3"/>
              <a:cs typeface="ヒラギノ明朝 ProN W3"/>
            </a:endParaRPr>
          </a:p>
          <a:p>
            <a:pPr marL="285750" indent="-285750">
              <a:buFont typeface="Wingdings" panose="05000000000000000000" pitchFamily="2" charset="2"/>
              <a:buChar char="v"/>
            </a:pPr>
            <a:r>
              <a:rPr lang="en-US" sz="1600" dirty="0" smtClean="0">
                <a:solidFill>
                  <a:srgbClr val="2B2922"/>
                </a:solidFill>
                <a:latin typeface="Times New Roman"/>
                <a:ea typeface="ヒラギノ明朝 ProN W3"/>
                <a:cs typeface="ヒラギノ明朝 ProN W3"/>
              </a:rPr>
              <a:t>A summary of relevant findings include:</a:t>
            </a:r>
            <a:endParaRPr lang="en-US" sz="1600" dirty="0">
              <a:solidFill>
                <a:srgbClr val="2B2922"/>
              </a:solidFill>
              <a:latin typeface="Times New Roman"/>
              <a:ea typeface="ヒラギノ明朝 ProN W3"/>
              <a:cs typeface="ヒラギノ明朝 ProN W3"/>
            </a:endParaRPr>
          </a:p>
        </p:txBody>
      </p:sp>
    </p:spTree>
    <p:extLst>
      <p:ext uri="{BB962C8B-B14F-4D97-AF65-F5344CB8AC3E}">
        <p14:creationId xmlns:p14="http://schemas.microsoft.com/office/powerpoint/2010/main" val="2781760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438400"/>
            <a:ext cx="6026938" cy="958443"/>
          </a:xfrm>
        </p:spPr>
        <p:txBody>
          <a:bodyPr>
            <a:noAutofit/>
          </a:bodyPr>
          <a:lstStyle/>
          <a:p>
            <a:pPr algn="ctr">
              <a:lnSpc>
                <a:spcPct val="140000"/>
              </a:lnSpc>
              <a:spcBef>
                <a:spcPts val="600"/>
              </a:spcBef>
            </a:pPr>
            <a:r>
              <a:rPr lang="en-US" sz="3200" dirty="0">
                <a:cs typeface="Times New Roman"/>
              </a:rPr>
              <a:t>Module </a:t>
            </a:r>
            <a:r>
              <a:rPr lang="en-US" sz="3200" dirty="0" smtClean="0">
                <a:cs typeface="Times New Roman"/>
              </a:rPr>
              <a:t>3 </a:t>
            </a:r>
            <a:br>
              <a:rPr lang="en-US" sz="3200" dirty="0" smtClean="0">
                <a:cs typeface="Times New Roman"/>
              </a:rPr>
            </a:br>
            <a:r>
              <a:rPr lang="en-US" sz="3200" b="1" dirty="0" smtClean="0">
                <a:cs typeface="Times New Roman"/>
              </a:rPr>
              <a:t>Conflict Resolution</a:t>
            </a:r>
            <a:endParaRPr lang="en-US" sz="3200" b="1" dirty="0">
              <a:cs typeface="Times New Roman"/>
            </a:endParaRPr>
          </a:p>
        </p:txBody>
      </p:sp>
    </p:spTree>
    <p:extLst>
      <p:ext uri="{BB962C8B-B14F-4D97-AF65-F5344CB8AC3E}">
        <p14:creationId xmlns:p14="http://schemas.microsoft.com/office/powerpoint/2010/main" val="215496353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52600" y="304800"/>
            <a:ext cx="7101114" cy="1066800"/>
          </a:xfrm>
        </p:spPr>
        <p:txBody>
          <a:bodyPr>
            <a:noAutofit/>
          </a:bodyPr>
          <a:lstStyle/>
          <a:p>
            <a:r>
              <a:rPr lang="en-US" sz="4000" dirty="0" smtClean="0"/>
              <a:t>Conflict and </a:t>
            </a:r>
            <a:r>
              <a:rPr lang="en-US" sz="4000" dirty="0"/>
              <a:t>Wind </a:t>
            </a:r>
            <a:r>
              <a:rPr lang="en-US" sz="4000" dirty="0" smtClean="0"/>
              <a:t>Energy:  </a:t>
            </a:r>
            <a:br>
              <a:rPr lang="en-US" sz="4000" dirty="0" smtClean="0"/>
            </a:br>
            <a:r>
              <a:rPr lang="en-US" sz="4000" dirty="0" smtClean="0"/>
              <a:t>The “Social Gap”</a:t>
            </a:r>
            <a:endParaRPr lang="en-US" sz="4000" dirty="0"/>
          </a:p>
        </p:txBody>
      </p:sp>
      <p:sp>
        <p:nvSpPr>
          <p:cNvPr id="6" name="Content Placeholder 5"/>
          <p:cNvSpPr>
            <a:spLocks noGrp="1"/>
          </p:cNvSpPr>
          <p:nvPr>
            <p:ph idx="1"/>
          </p:nvPr>
        </p:nvSpPr>
        <p:spPr>
          <a:xfrm>
            <a:off x="1752601" y="1524000"/>
            <a:ext cx="7086600" cy="4653113"/>
          </a:xfrm>
        </p:spPr>
        <p:txBody>
          <a:bodyPr anchor="t"/>
          <a:lstStyle/>
          <a:p>
            <a:pPr>
              <a:spcBef>
                <a:spcPts val="0"/>
              </a:spcBef>
              <a:spcAft>
                <a:spcPts val="0"/>
              </a:spcAft>
            </a:pPr>
            <a:r>
              <a:rPr lang="en-US" dirty="0" smtClean="0"/>
              <a:t>The “social gap:” (Bell et al, 2005)</a:t>
            </a:r>
          </a:p>
          <a:p>
            <a:pPr lvl="1">
              <a:spcBef>
                <a:spcPts val="0"/>
              </a:spcBef>
              <a:spcAft>
                <a:spcPts val="0"/>
              </a:spcAft>
            </a:pPr>
            <a:r>
              <a:rPr lang="en-US" sz="2400" dirty="0"/>
              <a:t>H</a:t>
            </a:r>
            <a:r>
              <a:rPr lang="en-US" sz="2400" dirty="0" smtClean="0"/>
              <a:t>igh general support for renewable energy is incongruent with a slow rate of deployment for renewable energy technologies.</a:t>
            </a:r>
          </a:p>
          <a:p>
            <a:pPr>
              <a:spcBef>
                <a:spcPts val="0"/>
              </a:spcBef>
              <a:spcAft>
                <a:spcPts val="0"/>
              </a:spcAft>
            </a:pPr>
            <a:r>
              <a:rPr lang="en-US" dirty="0" smtClean="0"/>
              <a:t>Wind energy and the social gap:</a:t>
            </a:r>
            <a:endParaRPr lang="en-US" dirty="0"/>
          </a:p>
          <a:p>
            <a:pPr lvl="1">
              <a:spcBef>
                <a:spcPts val="0"/>
              </a:spcBef>
              <a:spcAft>
                <a:spcPts val="0"/>
              </a:spcAft>
            </a:pPr>
            <a:r>
              <a:rPr lang="en-US" sz="2400" dirty="0" smtClean="0"/>
              <a:t>Public opinion polls indicate high levels of individual support for renewable energy, including wind energy.</a:t>
            </a:r>
          </a:p>
          <a:p>
            <a:pPr lvl="1">
              <a:spcBef>
                <a:spcPts val="0"/>
              </a:spcBef>
              <a:spcAft>
                <a:spcPts val="0"/>
              </a:spcAft>
            </a:pPr>
            <a:r>
              <a:rPr lang="en-US" sz="2400" dirty="0" smtClean="0"/>
              <a:t>But opposition to specific wind projects is common.</a:t>
            </a:r>
            <a:endParaRPr lang="en-US" sz="2700" dirty="0" smtClean="0"/>
          </a:p>
          <a:p>
            <a:pPr lvl="1">
              <a:spcBef>
                <a:spcPts val="0"/>
              </a:spcBef>
              <a:spcAft>
                <a:spcPts val="0"/>
              </a:spcAft>
            </a:pPr>
            <a:r>
              <a:rPr lang="en-US" sz="2400" dirty="0" smtClean="0"/>
              <a:t>And organized opposition at the federal/state policy levels is becoming more common. </a:t>
            </a:r>
          </a:p>
          <a:p>
            <a:pPr>
              <a:spcBef>
                <a:spcPts val="0"/>
              </a:spcBef>
              <a:spcAft>
                <a:spcPts val="0"/>
              </a:spcAft>
            </a:pPr>
            <a:endParaRPr lang="en-US" sz="2700" dirty="0"/>
          </a:p>
          <a:p>
            <a:pPr>
              <a:spcBef>
                <a:spcPts val="0"/>
              </a:spcBef>
              <a:spcAft>
                <a:spcPts val="0"/>
              </a:spcAft>
            </a:pPr>
            <a:endParaRPr lang="en-US" sz="2400" dirty="0" smtClean="0"/>
          </a:p>
          <a:p>
            <a:pPr marL="276727" lvl="1" indent="0">
              <a:spcBef>
                <a:spcPts val="0"/>
              </a:spcBef>
              <a:spcAft>
                <a:spcPts val="0"/>
              </a:spcAft>
              <a:buNone/>
            </a:pPr>
            <a:endParaRPr lang="en-US" sz="2800" dirty="0" smtClean="0"/>
          </a:p>
          <a:p>
            <a:pPr lvl="1">
              <a:spcBef>
                <a:spcPts val="0"/>
              </a:spcBef>
              <a:spcAft>
                <a:spcPts val="0"/>
              </a:spcAft>
            </a:pPr>
            <a:endParaRPr lang="en-US" sz="2400" dirty="0"/>
          </a:p>
          <a:p>
            <a:pPr marL="589159" lvl="2" indent="0">
              <a:spcBef>
                <a:spcPts val="0"/>
              </a:spcBef>
              <a:spcAft>
                <a:spcPts val="600"/>
              </a:spcAft>
              <a:buNone/>
            </a:pPr>
            <a:endParaRPr lang="en-US" sz="2400" dirty="0"/>
          </a:p>
          <a:p>
            <a:pPr lvl="1">
              <a:spcBef>
                <a:spcPts val="0"/>
              </a:spcBef>
              <a:spcAft>
                <a:spcPts val="0"/>
              </a:spcAft>
            </a:pPr>
            <a:endParaRPr lang="en-US" sz="2400" dirty="0"/>
          </a:p>
          <a:p>
            <a:pPr lvl="2">
              <a:spcBef>
                <a:spcPts val="0"/>
              </a:spcBef>
              <a:spcAft>
                <a:spcPts val="2400"/>
              </a:spcAft>
            </a:pPr>
            <a:endParaRPr lang="en-US" sz="2400" dirty="0"/>
          </a:p>
        </p:txBody>
      </p:sp>
    </p:spTree>
    <p:extLst>
      <p:ext uri="{BB962C8B-B14F-4D97-AF65-F5344CB8AC3E}">
        <p14:creationId xmlns:p14="http://schemas.microsoft.com/office/powerpoint/2010/main" val="273435994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lstStyle/>
          <a:p>
            <a:pPr marL="342900" indent="-342900" algn="l">
              <a:lnSpc>
                <a:spcPct val="140000"/>
              </a:lnSpc>
              <a:buFont typeface="Arial"/>
              <a:buChar char="•"/>
            </a:pPr>
            <a:r>
              <a:rPr lang="en-US" sz="2200" dirty="0" smtClean="0"/>
              <a:t>NCRCRD Project Overview </a:t>
            </a:r>
          </a:p>
          <a:p>
            <a:pPr marL="342900" indent="-342900" algn="l">
              <a:lnSpc>
                <a:spcPct val="140000"/>
              </a:lnSpc>
              <a:buFont typeface="Arial"/>
              <a:buChar char="•"/>
            </a:pPr>
            <a:r>
              <a:rPr lang="en-US" sz="2200" dirty="0" smtClean="0"/>
              <a:t>Business Development </a:t>
            </a:r>
          </a:p>
          <a:p>
            <a:pPr marL="342900" indent="-342900" algn="l">
              <a:lnSpc>
                <a:spcPct val="140000"/>
              </a:lnSpc>
              <a:buFont typeface="Arial"/>
              <a:buChar char="•"/>
            </a:pPr>
            <a:r>
              <a:rPr lang="en-US" sz="2200" dirty="0" smtClean="0"/>
              <a:t>Project Siting </a:t>
            </a:r>
          </a:p>
          <a:p>
            <a:pPr marL="342900" indent="-342900" algn="l">
              <a:lnSpc>
                <a:spcPct val="140000"/>
              </a:lnSpc>
              <a:buFont typeface="Arial"/>
              <a:buChar char="•"/>
            </a:pPr>
            <a:r>
              <a:rPr lang="en-US" sz="2200" dirty="0" smtClean="0"/>
              <a:t>Community Outreach &amp; Conflict Resolution</a:t>
            </a:r>
          </a:p>
          <a:p>
            <a:pPr marL="342900" indent="-342900" algn="l">
              <a:lnSpc>
                <a:spcPct val="140000"/>
              </a:lnSpc>
              <a:buFont typeface="Arial"/>
              <a:buChar char="•"/>
            </a:pPr>
            <a:r>
              <a:rPr lang="en-US" sz="2400" dirty="0" smtClean="0"/>
              <a:t>How to Access to Curriculum Materials</a:t>
            </a:r>
            <a:endParaRPr lang="en-US" sz="2200" dirty="0"/>
          </a:p>
        </p:txBody>
      </p:sp>
      <p:sp>
        <p:nvSpPr>
          <p:cNvPr id="2" name="Title 1"/>
          <p:cNvSpPr>
            <a:spLocks noGrp="1"/>
          </p:cNvSpPr>
          <p:nvPr>
            <p:ph type="title"/>
          </p:nvPr>
        </p:nvSpPr>
        <p:spPr/>
        <p:txBody>
          <a:bodyPr/>
          <a:lstStyle/>
          <a:p>
            <a:r>
              <a:rPr lang="en-US" dirty="0" smtClean="0"/>
              <a:t>Program Agenda</a:t>
            </a:r>
            <a:endParaRPr lang="en-US" dirty="0"/>
          </a:p>
        </p:txBody>
      </p:sp>
    </p:spTree>
    <p:extLst>
      <p:ext uri="{BB962C8B-B14F-4D97-AF65-F5344CB8AC3E}">
        <p14:creationId xmlns:p14="http://schemas.microsoft.com/office/powerpoint/2010/main" val="208498508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52600" y="304800"/>
            <a:ext cx="6934200" cy="958443"/>
          </a:xfrm>
        </p:spPr>
        <p:txBody>
          <a:bodyPr>
            <a:noAutofit/>
          </a:bodyPr>
          <a:lstStyle/>
          <a:p>
            <a:r>
              <a:rPr lang="en-US" sz="3600" dirty="0" smtClean="0"/>
              <a:t>What’s Causing the Social Gap?</a:t>
            </a:r>
            <a:endParaRPr lang="en-US" sz="3600" dirty="0"/>
          </a:p>
        </p:txBody>
      </p:sp>
      <p:sp>
        <p:nvSpPr>
          <p:cNvPr id="6" name="Content Placeholder 5"/>
          <p:cNvSpPr>
            <a:spLocks noGrp="1"/>
          </p:cNvSpPr>
          <p:nvPr>
            <p:ph idx="1"/>
          </p:nvPr>
        </p:nvSpPr>
        <p:spPr>
          <a:xfrm>
            <a:off x="1828800" y="1447800"/>
            <a:ext cx="6400800" cy="4973740"/>
          </a:xfrm>
        </p:spPr>
        <p:txBody>
          <a:bodyPr anchor="t"/>
          <a:lstStyle/>
          <a:p>
            <a:pPr>
              <a:spcBef>
                <a:spcPts val="0"/>
              </a:spcBef>
              <a:spcAft>
                <a:spcPts val="0"/>
              </a:spcAft>
            </a:pPr>
            <a:r>
              <a:rPr lang="en-US" dirty="0" smtClean="0"/>
              <a:t>Several research-based theories:</a:t>
            </a:r>
          </a:p>
          <a:p>
            <a:pPr lvl="1">
              <a:spcBef>
                <a:spcPts val="0"/>
              </a:spcBef>
              <a:spcAft>
                <a:spcPts val="0"/>
              </a:spcAft>
            </a:pPr>
            <a:r>
              <a:rPr lang="en-US" dirty="0" smtClean="0"/>
              <a:t>NIMBY effect?</a:t>
            </a:r>
          </a:p>
          <a:p>
            <a:pPr lvl="1">
              <a:spcBef>
                <a:spcPts val="0"/>
              </a:spcBef>
              <a:spcAft>
                <a:spcPts val="0"/>
              </a:spcAft>
            </a:pPr>
            <a:r>
              <a:rPr lang="en-US" dirty="0" smtClean="0"/>
              <a:t>Socioeconomic and geographic factors?</a:t>
            </a:r>
          </a:p>
          <a:p>
            <a:pPr lvl="1">
              <a:spcBef>
                <a:spcPts val="0"/>
              </a:spcBef>
              <a:spcAft>
                <a:spcPts val="0"/>
              </a:spcAft>
            </a:pPr>
            <a:r>
              <a:rPr lang="en-US" dirty="0"/>
              <a:t>Hartman et al (2011</a:t>
            </a:r>
            <a:r>
              <a:rPr lang="en-US" dirty="0" smtClean="0"/>
              <a:t>) - Common opposition motivations</a:t>
            </a:r>
            <a:r>
              <a:rPr lang="en-US" dirty="0"/>
              <a:t>:</a:t>
            </a:r>
          </a:p>
          <a:p>
            <a:pPr lvl="2">
              <a:spcBef>
                <a:spcPts val="0"/>
              </a:spcBef>
              <a:spcAft>
                <a:spcPts val="0"/>
              </a:spcAft>
            </a:pPr>
            <a:r>
              <a:rPr lang="en-US" sz="2400" dirty="0"/>
              <a:t>Misinformation</a:t>
            </a:r>
          </a:p>
          <a:p>
            <a:pPr lvl="2">
              <a:spcBef>
                <a:spcPts val="0"/>
              </a:spcBef>
              <a:spcAft>
                <a:spcPts val="0"/>
              </a:spcAft>
            </a:pPr>
            <a:r>
              <a:rPr lang="en-US" sz="2400" dirty="0"/>
              <a:t>Self-interest</a:t>
            </a:r>
          </a:p>
          <a:p>
            <a:pPr lvl="2">
              <a:spcBef>
                <a:spcPts val="0"/>
              </a:spcBef>
              <a:spcAft>
                <a:spcPts val="0"/>
              </a:spcAft>
            </a:pPr>
            <a:r>
              <a:rPr lang="en-US" sz="2400" dirty="0"/>
              <a:t>Prudence</a:t>
            </a:r>
          </a:p>
          <a:p>
            <a:pPr lvl="2">
              <a:spcBef>
                <a:spcPts val="0"/>
              </a:spcBef>
              <a:spcAft>
                <a:spcPts val="0"/>
              </a:spcAft>
            </a:pPr>
            <a:r>
              <a:rPr lang="en-US" sz="2400" dirty="0" smtClean="0"/>
              <a:t>Distrust</a:t>
            </a:r>
            <a:endParaRPr lang="en-US" sz="2400" dirty="0"/>
          </a:p>
          <a:p>
            <a:pPr marL="589159" lvl="2" indent="0">
              <a:spcBef>
                <a:spcPts val="0"/>
              </a:spcBef>
              <a:spcAft>
                <a:spcPts val="600"/>
              </a:spcAft>
              <a:buNone/>
            </a:pPr>
            <a:endParaRPr lang="en-US" sz="2400" dirty="0"/>
          </a:p>
          <a:p>
            <a:pPr lvl="1">
              <a:spcBef>
                <a:spcPts val="0"/>
              </a:spcBef>
              <a:spcAft>
                <a:spcPts val="0"/>
              </a:spcAft>
            </a:pPr>
            <a:endParaRPr lang="en-US" sz="2400" dirty="0"/>
          </a:p>
          <a:p>
            <a:pPr lvl="2">
              <a:spcBef>
                <a:spcPts val="0"/>
              </a:spcBef>
              <a:spcAft>
                <a:spcPts val="2400"/>
              </a:spcAft>
            </a:pPr>
            <a:endParaRPr lang="en-US" sz="2400" dirty="0"/>
          </a:p>
        </p:txBody>
      </p:sp>
    </p:spTree>
    <p:extLst>
      <p:ext uri="{BB962C8B-B14F-4D97-AF65-F5344CB8AC3E}">
        <p14:creationId xmlns:p14="http://schemas.microsoft.com/office/powerpoint/2010/main" val="367321352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76400" y="152400"/>
            <a:ext cx="7315200" cy="958443"/>
          </a:xfrm>
        </p:spPr>
        <p:txBody>
          <a:bodyPr>
            <a:noAutofit/>
          </a:bodyPr>
          <a:lstStyle/>
          <a:p>
            <a:r>
              <a:rPr lang="en-US" sz="3600" dirty="0" smtClean="0"/>
              <a:t>What’s Causing the Social Gap?</a:t>
            </a:r>
            <a:endParaRPr lang="en-US" sz="3600" dirty="0"/>
          </a:p>
        </p:txBody>
      </p:sp>
      <p:sp>
        <p:nvSpPr>
          <p:cNvPr id="6" name="Content Placeholder 5"/>
          <p:cNvSpPr>
            <a:spLocks noGrp="1"/>
          </p:cNvSpPr>
          <p:nvPr>
            <p:ph idx="1"/>
          </p:nvPr>
        </p:nvSpPr>
        <p:spPr>
          <a:xfrm>
            <a:off x="1828800" y="1447800"/>
            <a:ext cx="6400800" cy="4973740"/>
          </a:xfrm>
        </p:spPr>
        <p:txBody>
          <a:bodyPr anchor="t"/>
          <a:lstStyle/>
          <a:p>
            <a:pPr>
              <a:spcBef>
                <a:spcPts val="0"/>
              </a:spcBef>
              <a:spcAft>
                <a:spcPts val="0"/>
              </a:spcAft>
            </a:pPr>
            <a:r>
              <a:rPr lang="en-US" dirty="0" smtClean="0"/>
              <a:t>Several research-based theories:</a:t>
            </a:r>
          </a:p>
          <a:p>
            <a:pPr lvl="1">
              <a:spcBef>
                <a:spcPts val="0"/>
              </a:spcBef>
              <a:spcAft>
                <a:spcPts val="0"/>
              </a:spcAft>
            </a:pPr>
            <a:r>
              <a:rPr lang="en-US" dirty="0" smtClean="0"/>
              <a:t>Bidwell (2013) – Wind energy acceptance factors:</a:t>
            </a:r>
          </a:p>
          <a:p>
            <a:pPr lvl="2">
              <a:spcBef>
                <a:spcPts val="0"/>
              </a:spcBef>
              <a:spcAft>
                <a:spcPts val="0"/>
              </a:spcAft>
            </a:pPr>
            <a:r>
              <a:rPr lang="en-US" sz="2400" dirty="0" smtClean="0"/>
              <a:t>Anticipated effects</a:t>
            </a:r>
          </a:p>
          <a:p>
            <a:pPr lvl="2">
              <a:spcBef>
                <a:spcPts val="0"/>
              </a:spcBef>
              <a:spcAft>
                <a:spcPts val="0"/>
              </a:spcAft>
            </a:pPr>
            <a:r>
              <a:rPr lang="en-US" sz="2400" dirty="0" smtClean="0"/>
              <a:t>Fairness of development</a:t>
            </a:r>
          </a:p>
          <a:p>
            <a:pPr lvl="2">
              <a:spcBef>
                <a:spcPts val="0"/>
              </a:spcBef>
              <a:spcAft>
                <a:spcPts val="0"/>
              </a:spcAft>
            </a:pPr>
            <a:r>
              <a:rPr lang="en-US" sz="2400" dirty="0" smtClean="0"/>
              <a:t>Values and beliefs</a:t>
            </a:r>
          </a:p>
          <a:p>
            <a:pPr marL="685800" lvl="2" indent="0">
              <a:spcBef>
                <a:spcPts val="0"/>
              </a:spcBef>
              <a:spcAft>
                <a:spcPts val="0"/>
              </a:spcAft>
              <a:buNone/>
            </a:pPr>
            <a:endParaRPr lang="en-US" sz="2400" dirty="0" smtClean="0"/>
          </a:p>
          <a:p>
            <a:pPr lvl="1">
              <a:spcBef>
                <a:spcPts val="0"/>
              </a:spcBef>
              <a:spcAft>
                <a:spcPts val="0"/>
              </a:spcAft>
            </a:pPr>
            <a:endParaRPr lang="en-US" sz="2700" dirty="0" smtClean="0"/>
          </a:p>
          <a:p>
            <a:pPr lvl="1">
              <a:spcBef>
                <a:spcPts val="0"/>
              </a:spcBef>
              <a:spcAft>
                <a:spcPts val="0"/>
              </a:spcAft>
            </a:pPr>
            <a:endParaRPr lang="en-US" sz="2400" dirty="0"/>
          </a:p>
          <a:p>
            <a:pPr marL="589159" lvl="2" indent="0">
              <a:spcBef>
                <a:spcPts val="0"/>
              </a:spcBef>
              <a:spcAft>
                <a:spcPts val="600"/>
              </a:spcAft>
              <a:buNone/>
            </a:pPr>
            <a:endParaRPr lang="en-US" sz="2400" dirty="0"/>
          </a:p>
          <a:p>
            <a:pPr lvl="1">
              <a:spcBef>
                <a:spcPts val="0"/>
              </a:spcBef>
              <a:spcAft>
                <a:spcPts val="0"/>
              </a:spcAft>
            </a:pPr>
            <a:endParaRPr lang="en-US" sz="2400" dirty="0"/>
          </a:p>
          <a:p>
            <a:pPr lvl="2">
              <a:spcBef>
                <a:spcPts val="0"/>
              </a:spcBef>
              <a:spcAft>
                <a:spcPts val="2400"/>
              </a:spcAft>
            </a:pPr>
            <a:endParaRPr lang="en-US" sz="2400" dirty="0"/>
          </a:p>
        </p:txBody>
      </p:sp>
    </p:spTree>
    <p:extLst>
      <p:ext uri="{BB962C8B-B14F-4D97-AF65-F5344CB8AC3E}">
        <p14:creationId xmlns:p14="http://schemas.microsoft.com/office/powerpoint/2010/main" val="329132675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
            <a:ext cx="7010400" cy="990600"/>
          </a:xfrm>
        </p:spPr>
        <p:txBody>
          <a:bodyPr/>
          <a:lstStyle/>
          <a:p>
            <a:r>
              <a:rPr lang="en-US" sz="4000" dirty="0" smtClean="0"/>
              <a:t>Opposition Factors: Key Points for Conflict Resolution</a:t>
            </a:r>
            <a:endParaRPr lang="en-US" sz="4000" dirty="0"/>
          </a:p>
        </p:txBody>
      </p:sp>
      <p:sp>
        <p:nvSpPr>
          <p:cNvPr id="3" name="Content Placeholder 2"/>
          <p:cNvSpPr>
            <a:spLocks noGrp="1"/>
          </p:cNvSpPr>
          <p:nvPr>
            <p:ph sz="quarter" idx="1"/>
          </p:nvPr>
        </p:nvSpPr>
        <p:spPr>
          <a:xfrm>
            <a:off x="1828800" y="3200400"/>
            <a:ext cx="8153400" cy="5112657"/>
          </a:xfrm>
        </p:spPr>
        <p:txBody>
          <a:bodyPr/>
          <a:lstStyle/>
          <a:p>
            <a:pPr>
              <a:spcBef>
                <a:spcPts val="0"/>
              </a:spcBef>
              <a:spcAft>
                <a:spcPts val="0"/>
              </a:spcAft>
            </a:pPr>
            <a:r>
              <a:rPr lang="en-US" sz="3000" dirty="0" smtClean="0"/>
              <a:t>Anticipated effects/siting concerns.</a:t>
            </a:r>
          </a:p>
          <a:p>
            <a:pPr>
              <a:spcBef>
                <a:spcPts val="0"/>
              </a:spcBef>
              <a:spcAft>
                <a:spcPts val="0"/>
              </a:spcAft>
            </a:pPr>
            <a:r>
              <a:rPr lang="en-US" sz="3000" dirty="0" smtClean="0"/>
              <a:t>Distrust.</a:t>
            </a:r>
          </a:p>
          <a:p>
            <a:pPr>
              <a:spcBef>
                <a:spcPts val="0"/>
              </a:spcBef>
              <a:spcAft>
                <a:spcPts val="0"/>
              </a:spcAft>
            </a:pPr>
            <a:r>
              <a:rPr lang="en-US" dirty="0"/>
              <a:t>Broad concerns for community. </a:t>
            </a:r>
          </a:p>
          <a:p>
            <a:pPr>
              <a:spcBef>
                <a:spcPts val="0"/>
              </a:spcBef>
              <a:spcAft>
                <a:spcPts val="0"/>
              </a:spcAft>
            </a:pPr>
            <a:r>
              <a:rPr lang="en-US" dirty="0" smtClean="0"/>
              <a:t>Landscape impacts.</a:t>
            </a:r>
            <a:endParaRPr lang="en-US" dirty="0"/>
          </a:p>
          <a:p>
            <a:pPr lvl="1">
              <a:spcBef>
                <a:spcPts val="0"/>
              </a:spcBef>
              <a:spcAft>
                <a:spcPts val="0"/>
              </a:spcAft>
            </a:pPr>
            <a:r>
              <a:rPr lang="en-US" sz="2700" dirty="0"/>
              <a:t>T</a:t>
            </a:r>
            <a:r>
              <a:rPr lang="en-US" sz="2700" dirty="0" smtClean="0"/>
              <a:t>hreats to personal </a:t>
            </a:r>
            <a:r>
              <a:rPr lang="en-US" sz="2700" dirty="0"/>
              <a:t>identities that are tied to personally valued </a:t>
            </a:r>
            <a:r>
              <a:rPr lang="en-US" sz="2700" dirty="0" smtClean="0"/>
              <a:t>landscapes.</a:t>
            </a:r>
            <a:endParaRPr lang="en-US" dirty="0"/>
          </a:p>
          <a:p>
            <a:pPr>
              <a:spcBef>
                <a:spcPts val="0"/>
              </a:spcBef>
              <a:spcAft>
                <a:spcPts val="0"/>
              </a:spcAft>
            </a:pPr>
            <a:r>
              <a:rPr lang="en-US" dirty="0" smtClean="0"/>
              <a:t>General environmental beliefs that are tied to conservatism </a:t>
            </a:r>
            <a:r>
              <a:rPr lang="en-US" dirty="0"/>
              <a:t>and </a:t>
            </a:r>
            <a:r>
              <a:rPr lang="en-US" dirty="0" smtClean="0"/>
              <a:t>traditionalism.</a:t>
            </a:r>
            <a:endParaRPr lang="en-US" dirty="0"/>
          </a:p>
          <a:p>
            <a:pPr>
              <a:spcBef>
                <a:spcPts val="0"/>
              </a:spcBef>
              <a:spcAft>
                <a:spcPts val="0"/>
              </a:spcAft>
            </a:pPr>
            <a:r>
              <a:rPr lang="en-US" dirty="0" smtClean="0"/>
              <a:t>Beliefs about likely economic outcomes.</a:t>
            </a:r>
          </a:p>
          <a:p>
            <a:pPr lvl="1"/>
            <a:endParaRPr lang="en-US" dirty="0"/>
          </a:p>
          <a:p>
            <a:pPr lvl="2"/>
            <a:endParaRPr lang="en-US" dirty="0" smtClean="0"/>
          </a:p>
          <a:p>
            <a:pPr lvl="2"/>
            <a:endParaRPr lang="en-US" dirty="0" smtClean="0"/>
          </a:p>
          <a:p>
            <a:pPr lvl="2"/>
            <a:endParaRPr lang="en-US" dirty="0" smtClean="0"/>
          </a:p>
          <a:p>
            <a:endParaRPr lang="en-US" dirty="0"/>
          </a:p>
        </p:txBody>
      </p:sp>
    </p:spTree>
    <p:extLst>
      <p:ext uri="{BB962C8B-B14F-4D97-AF65-F5344CB8AC3E}">
        <p14:creationId xmlns:p14="http://schemas.microsoft.com/office/powerpoint/2010/main" val="33152061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1815" y="228600"/>
            <a:ext cx="7418010" cy="990600"/>
          </a:xfrm>
        </p:spPr>
        <p:txBody>
          <a:bodyPr/>
          <a:lstStyle/>
          <a:p>
            <a:r>
              <a:rPr lang="en-US" sz="3600" dirty="0" smtClean="0"/>
              <a:t>How to Address Wind </a:t>
            </a:r>
            <a:r>
              <a:rPr lang="en-US" sz="3600" dirty="0"/>
              <a:t>Energy </a:t>
            </a:r>
            <a:r>
              <a:rPr lang="en-US" sz="3600" dirty="0" smtClean="0"/>
              <a:t>Opposition? </a:t>
            </a:r>
            <a:endParaRPr lang="en-US" sz="3600" dirty="0"/>
          </a:p>
        </p:txBody>
      </p:sp>
      <p:sp>
        <p:nvSpPr>
          <p:cNvPr id="3" name="Content Placeholder 2"/>
          <p:cNvSpPr>
            <a:spLocks noGrp="1"/>
          </p:cNvSpPr>
          <p:nvPr>
            <p:ph sz="quarter" idx="1"/>
          </p:nvPr>
        </p:nvSpPr>
        <p:spPr>
          <a:xfrm>
            <a:off x="1828800" y="1447800"/>
            <a:ext cx="7010400" cy="4868784"/>
          </a:xfrm>
        </p:spPr>
        <p:txBody>
          <a:bodyPr/>
          <a:lstStyle/>
          <a:p>
            <a:pPr marL="319088" lvl="1" indent="-319088">
              <a:spcBef>
                <a:spcPts val="700"/>
              </a:spcBef>
              <a:buClr>
                <a:schemeClr val="accent2"/>
              </a:buClr>
              <a:buSzPct val="60000"/>
              <a:buFont typeface="Wingdings" pitchFamily="2" charset="2"/>
              <a:buChar char=""/>
            </a:pPr>
            <a:r>
              <a:rPr lang="en-US" sz="3200" dirty="0" smtClean="0"/>
              <a:t>Consideration of opposition factors.</a:t>
            </a:r>
          </a:p>
          <a:p>
            <a:pPr marL="319088" lvl="1" indent="-319088">
              <a:spcBef>
                <a:spcPts val="700"/>
              </a:spcBef>
              <a:buClr>
                <a:schemeClr val="accent2"/>
              </a:buClr>
              <a:buSzPct val="60000"/>
              <a:buFont typeface="Wingdings" pitchFamily="2" charset="2"/>
              <a:buChar char=""/>
            </a:pPr>
            <a:r>
              <a:rPr lang="en-US" sz="3200" dirty="0" smtClean="0"/>
              <a:t>Education</a:t>
            </a:r>
          </a:p>
          <a:p>
            <a:pPr marL="593725" lvl="2" indent="-319088">
              <a:spcBef>
                <a:spcPts val="700"/>
              </a:spcBef>
              <a:buSzPct val="60000"/>
              <a:buFont typeface="Wingdings" pitchFamily="2" charset="2"/>
              <a:buChar char=""/>
            </a:pPr>
            <a:r>
              <a:rPr lang="en-US" sz="2600" dirty="0" smtClean="0"/>
              <a:t>Levels </a:t>
            </a:r>
            <a:r>
              <a:rPr lang="en-US" sz="2600" dirty="0"/>
              <a:t>of </a:t>
            </a:r>
            <a:r>
              <a:rPr lang="en-US" sz="2600" dirty="0" smtClean="0"/>
              <a:t>acceptance </a:t>
            </a:r>
            <a:r>
              <a:rPr lang="en-US" sz="2600" dirty="0"/>
              <a:t>increase with increased knowledge. </a:t>
            </a:r>
            <a:endParaRPr lang="en-US" sz="2600" dirty="0" smtClean="0"/>
          </a:p>
          <a:p>
            <a:pPr marL="319088" lvl="1" indent="-319088">
              <a:spcBef>
                <a:spcPts val="700"/>
              </a:spcBef>
              <a:buSzPct val="60000"/>
              <a:buFont typeface="Wingdings" pitchFamily="2" charset="2"/>
              <a:buChar char=""/>
            </a:pPr>
            <a:r>
              <a:rPr lang="en-US" sz="3200" dirty="0"/>
              <a:t>Engagement</a:t>
            </a:r>
          </a:p>
          <a:p>
            <a:pPr marL="593725" lvl="2" indent="-319088">
              <a:spcBef>
                <a:spcPts val="700"/>
              </a:spcBef>
              <a:buSzPct val="60000"/>
              <a:buFont typeface="Wingdings" pitchFamily="2" charset="2"/>
              <a:buChar char=""/>
            </a:pPr>
            <a:r>
              <a:rPr lang="en-US" sz="2600" dirty="0"/>
              <a:t>With intent to find solutions </a:t>
            </a:r>
            <a:r>
              <a:rPr lang="en-US" sz="2600" dirty="0" smtClean="0"/>
              <a:t>rather </a:t>
            </a:r>
            <a:r>
              <a:rPr lang="en-US" sz="2600" dirty="0"/>
              <a:t>than to “convert” the opposition. </a:t>
            </a:r>
          </a:p>
          <a:p>
            <a:pPr marL="593725" lvl="2" indent="-319088">
              <a:spcBef>
                <a:spcPts val="700"/>
              </a:spcBef>
              <a:buSzPct val="60000"/>
              <a:buFont typeface="Wingdings" pitchFamily="2" charset="2"/>
              <a:buChar char=""/>
            </a:pPr>
            <a:r>
              <a:rPr lang="en-US" sz="2600" dirty="0" smtClean="0"/>
              <a:t>Collaborative problem solving.</a:t>
            </a:r>
            <a:endParaRPr lang="en-US" sz="2600" dirty="0"/>
          </a:p>
          <a:p>
            <a:pPr marL="1050925" lvl="3" indent="-319088">
              <a:spcBef>
                <a:spcPts val="700"/>
              </a:spcBef>
              <a:buSzPct val="60000"/>
              <a:buFont typeface="Wingdings" pitchFamily="2" charset="2"/>
              <a:buChar char=""/>
            </a:pPr>
            <a:r>
              <a:rPr lang="en-US" sz="2400" dirty="0"/>
              <a:t>Individually and collaboratively.</a:t>
            </a:r>
          </a:p>
          <a:p>
            <a:pPr marL="593725" lvl="2" indent="-319088">
              <a:spcBef>
                <a:spcPts val="700"/>
              </a:spcBef>
              <a:buSzPct val="60000"/>
              <a:buFont typeface="Wingdings" pitchFamily="2" charset="2"/>
              <a:buChar char=""/>
            </a:pPr>
            <a:endParaRPr lang="en-US" sz="2600" dirty="0" smtClean="0"/>
          </a:p>
          <a:p>
            <a:pPr marL="1050925" lvl="3" indent="-319088">
              <a:spcBef>
                <a:spcPts val="700"/>
              </a:spcBef>
              <a:buSzPct val="60000"/>
              <a:buFont typeface="Wingdings" pitchFamily="2" charset="2"/>
              <a:buChar char=""/>
            </a:pPr>
            <a:endParaRPr lang="en-US" dirty="0" smtClean="0"/>
          </a:p>
        </p:txBody>
      </p:sp>
    </p:spTree>
    <p:extLst>
      <p:ext uri="{BB962C8B-B14F-4D97-AF65-F5344CB8AC3E}">
        <p14:creationId xmlns:p14="http://schemas.microsoft.com/office/powerpoint/2010/main" val="3214201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76400" y="152400"/>
            <a:ext cx="7736995" cy="1062633"/>
          </a:xfrm>
        </p:spPr>
        <p:txBody>
          <a:bodyPr>
            <a:noAutofit/>
          </a:bodyPr>
          <a:lstStyle/>
          <a:p>
            <a:r>
              <a:rPr lang="en-US" sz="4000" dirty="0" smtClean="0"/>
              <a:t>Education Strategies</a:t>
            </a:r>
            <a:endParaRPr lang="en-US" sz="4000" dirty="0"/>
          </a:p>
        </p:txBody>
      </p:sp>
      <p:sp>
        <p:nvSpPr>
          <p:cNvPr id="7" name="Content Placeholder 4"/>
          <p:cNvSpPr>
            <a:spLocks noGrp="1"/>
          </p:cNvSpPr>
          <p:nvPr>
            <p:ph sz="half" idx="1"/>
          </p:nvPr>
        </p:nvSpPr>
        <p:spPr bwMode="auto">
          <a:xfrm>
            <a:off x="1752600" y="1371600"/>
            <a:ext cx="7162800" cy="47358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anchor="t">
            <a:noAutofit/>
          </a:bodyPr>
          <a:lstStyle/>
          <a:p>
            <a:pPr fontAlgn="auto">
              <a:spcBef>
                <a:spcPts val="0"/>
              </a:spcBef>
              <a:spcAft>
                <a:spcPts val="0"/>
              </a:spcAft>
              <a:buSzTx/>
              <a:buFont typeface="Wingdings" charset="2"/>
              <a:buChar char="§"/>
            </a:pPr>
            <a:r>
              <a:rPr lang="en-US" sz="2900" dirty="0" smtClean="0">
                <a:solidFill>
                  <a:sysClr val="windowText" lastClr="000000"/>
                </a:solidFill>
              </a:rPr>
              <a:t>Early education about wind </a:t>
            </a:r>
            <a:r>
              <a:rPr lang="en-US" sz="2900" baseline="0" dirty="0" smtClean="0">
                <a:solidFill>
                  <a:sysClr val="windowText" lastClr="000000"/>
                </a:solidFill>
              </a:rPr>
              <a:t>energy generally.</a:t>
            </a:r>
          </a:p>
          <a:p>
            <a:pPr fontAlgn="auto">
              <a:spcBef>
                <a:spcPts val="0"/>
              </a:spcBef>
              <a:spcAft>
                <a:spcPts val="0"/>
              </a:spcAft>
              <a:buSzTx/>
              <a:buFont typeface="Wingdings" charset="2"/>
              <a:buChar char="§"/>
            </a:pPr>
            <a:r>
              <a:rPr lang="en-US" sz="2900" dirty="0" smtClean="0">
                <a:solidFill>
                  <a:sysClr val="windowText" lastClr="000000"/>
                </a:solidFill>
              </a:rPr>
              <a:t>Meetings on specific project, before the public approval process.</a:t>
            </a:r>
            <a:endParaRPr lang="en-US" sz="2900" baseline="0" dirty="0" smtClean="0">
              <a:solidFill>
                <a:sysClr val="windowText" lastClr="000000"/>
              </a:solidFill>
            </a:endParaRPr>
          </a:p>
          <a:p>
            <a:pPr fontAlgn="auto">
              <a:spcBef>
                <a:spcPts val="0"/>
              </a:spcBef>
              <a:spcAft>
                <a:spcPts val="0"/>
              </a:spcAft>
              <a:buSzTx/>
              <a:buFont typeface="Wingdings" charset="2"/>
              <a:buChar char="§"/>
            </a:pPr>
            <a:r>
              <a:rPr lang="en-US" sz="2900" dirty="0" smtClean="0">
                <a:solidFill>
                  <a:sysClr val="windowText" lastClr="000000"/>
                </a:solidFill>
              </a:rPr>
              <a:t>Education led </a:t>
            </a:r>
            <a:r>
              <a:rPr lang="en-US" sz="2900" dirty="0">
                <a:solidFill>
                  <a:sysClr val="windowText" lastClr="000000"/>
                </a:solidFill>
              </a:rPr>
              <a:t>by coalition of project “champions” from community</a:t>
            </a:r>
            <a:r>
              <a:rPr lang="en-US" sz="2900" dirty="0" smtClean="0">
                <a:solidFill>
                  <a:sysClr val="windowText" lastClr="000000"/>
                </a:solidFill>
              </a:rPr>
              <a:t>.</a:t>
            </a:r>
            <a:endParaRPr lang="en-US" sz="2900" dirty="0">
              <a:solidFill>
                <a:sysClr val="windowText" lastClr="000000"/>
              </a:solidFill>
            </a:endParaRPr>
          </a:p>
          <a:p>
            <a:pPr fontAlgn="auto">
              <a:spcBef>
                <a:spcPts val="0"/>
              </a:spcBef>
              <a:spcAft>
                <a:spcPts val="0"/>
              </a:spcAft>
              <a:buSzTx/>
              <a:buFont typeface="Wingdings" charset="2"/>
              <a:buChar char="§"/>
            </a:pPr>
            <a:r>
              <a:rPr lang="en-US" sz="2900" baseline="0" dirty="0" smtClean="0">
                <a:solidFill>
                  <a:sysClr val="windowText" lastClr="000000"/>
                </a:solidFill>
              </a:rPr>
              <a:t>Open houses with experts in attendance.</a:t>
            </a:r>
          </a:p>
          <a:p>
            <a:pPr fontAlgn="auto">
              <a:spcBef>
                <a:spcPts val="0"/>
              </a:spcBef>
              <a:spcAft>
                <a:spcPts val="0"/>
              </a:spcAft>
              <a:buSzTx/>
              <a:buFont typeface="Wingdings" charset="2"/>
              <a:buChar char="§"/>
            </a:pPr>
            <a:r>
              <a:rPr lang="en-US" sz="2900" dirty="0" smtClean="0">
                <a:solidFill>
                  <a:sysClr val="windowText" lastClr="000000"/>
                </a:solidFill>
              </a:rPr>
              <a:t>Distribution of academic research and studies.</a:t>
            </a:r>
          </a:p>
          <a:p>
            <a:pPr fontAlgn="auto">
              <a:spcBef>
                <a:spcPts val="0"/>
              </a:spcBef>
              <a:spcAft>
                <a:spcPts val="0"/>
              </a:spcAft>
              <a:buSzTx/>
              <a:buFont typeface="Wingdings" charset="2"/>
              <a:buChar char="§"/>
            </a:pPr>
            <a:r>
              <a:rPr lang="en-US" sz="2900" dirty="0">
                <a:solidFill>
                  <a:sysClr val="windowText" lastClr="000000"/>
                </a:solidFill>
              </a:rPr>
              <a:t>W</a:t>
            </a:r>
            <a:r>
              <a:rPr lang="en-US" sz="2900" dirty="0" smtClean="0">
                <a:solidFill>
                  <a:sysClr val="windowText" lastClr="000000"/>
                </a:solidFill>
              </a:rPr>
              <a:t>ind farm tours for community members.</a:t>
            </a:r>
          </a:p>
          <a:p>
            <a:pPr marL="0" indent="0" fontAlgn="auto">
              <a:spcBef>
                <a:spcPts val="0"/>
              </a:spcBef>
              <a:spcAft>
                <a:spcPts val="0"/>
              </a:spcAft>
              <a:buSzTx/>
              <a:buNone/>
            </a:pPr>
            <a:endParaRPr lang="en-US" sz="2400" dirty="0" smtClean="0">
              <a:solidFill>
                <a:sysClr val="windowText" lastClr="000000"/>
              </a:solidFill>
            </a:endParaRPr>
          </a:p>
        </p:txBody>
      </p:sp>
    </p:spTree>
    <p:extLst>
      <p:ext uri="{BB962C8B-B14F-4D97-AF65-F5344CB8AC3E}">
        <p14:creationId xmlns:p14="http://schemas.microsoft.com/office/powerpoint/2010/main" val="197786979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989189" cy="958443"/>
          </a:xfrm>
        </p:spPr>
        <p:txBody>
          <a:bodyPr>
            <a:normAutofit/>
          </a:bodyPr>
          <a:lstStyle/>
          <a:p>
            <a:r>
              <a:rPr lang="en-US" dirty="0" smtClean="0"/>
              <a:t>Engagement Strategies</a:t>
            </a:r>
            <a:endParaRPr lang="en-US" dirty="0"/>
          </a:p>
        </p:txBody>
      </p:sp>
      <p:sp>
        <p:nvSpPr>
          <p:cNvPr id="3" name="Content Placeholder 2"/>
          <p:cNvSpPr>
            <a:spLocks noGrp="1"/>
          </p:cNvSpPr>
          <p:nvPr>
            <p:ph idx="1"/>
          </p:nvPr>
        </p:nvSpPr>
        <p:spPr>
          <a:xfrm>
            <a:off x="1752600" y="1600200"/>
            <a:ext cx="8865810" cy="4726579"/>
          </a:xfrm>
        </p:spPr>
        <p:txBody>
          <a:bodyPr anchor="t"/>
          <a:lstStyle/>
          <a:p>
            <a:pPr>
              <a:spcBef>
                <a:spcPts val="0"/>
              </a:spcBef>
            </a:pPr>
            <a:r>
              <a:rPr lang="en-US" dirty="0" smtClean="0">
                <a:solidFill>
                  <a:sysClr val="windowText" lastClr="000000"/>
                </a:solidFill>
              </a:rPr>
              <a:t>Use </a:t>
            </a:r>
            <a:r>
              <a:rPr lang="en-US" dirty="0">
                <a:solidFill>
                  <a:sysClr val="windowText" lastClr="000000"/>
                </a:solidFill>
              </a:rPr>
              <a:t>of a community advisory panel.</a:t>
            </a:r>
          </a:p>
          <a:p>
            <a:pPr lvl="1">
              <a:spcBef>
                <a:spcPts val="0"/>
              </a:spcBef>
            </a:pPr>
            <a:r>
              <a:rPr lang="en-US" sz="2400" dirty="0">
                <a:solidFill>
                  <a:sysClr val="windowText" lastClr="000000"/>
                </a:solidFill>
              </a:rPr>
              <a:t>Involve in project design and siting?</a:t>
            </a:r>
          </a:p>
          <a:p>
            <a:pPr>
              <a:spcBef>
                <a:spcPts val="0"/>
              </a:spcBef>
            </a:pPr>
            <a:r>
              <a:rPr lang="en-US" dirty="0" smtClean="0">
                <a:solidFill>
                  <a:sysClr val="windowText" lastClr="000000"/>
                </a:solidFill>
              </a:rPr>
              <a:t>Engagement with project developer.</a:t>
            </a:r>
          </a:p>
          <a:p>
            <a:pPr lvl="1">
              <a:spcBef>
                <a:spcPts val="0"/>
              </a:spcBef>
            </a:pPr>
            <a:r>
              <a:rPr lang="en-US" dirty="0" smtClean="0">
                <a:solidFill>
                  <a:sysClr val="windowText" lastClr="000000"/>
                </a:solidFill>
              </a:rPr>
              <a:t>“</a:t>
            </a:r>
            <a:r>
              <a:rPr lang="en-US" dirty="0">
                <a:solidFill>
                  <a:sysClr val="windowText" lastClr="000000"/>
                </a:solidFill>
              </a:rPr>
              <a:t>Kitchen table” </a:t>
            </a:r>
            <a:r>
              <a:rPr lang="en-US" dirty="0" smtClean="0">
                <a:solidFill>
                  <a:sysClr val="windowText" lastClr="000000"/>
                </a:solidFill>
              </a:rPr>
              <a:t>meetings with residents.</a:t>
            </a:r>
          </a:p>
          <a:p>
            <a:pPr lvl="1">
              <a:spcBef>
                <a:spcPts val="0"/>
              </a:spcBef>
            </a:pPr>
            <a:r>
              <a:rPr lang="en-US" dirty="0">
                <a:solidFill>
                  <a:sysClr val="windowText" lastClr="000000"/>
                </a:solidFill>
              </a:rPr>
              <a:t>Store front “open door” offices for </a:t>
            </a:r>
            <a:r>
              <a:rPr lang="en-US" dirty="0" smtClean="0">
                <a:solidFill>
                  <a:sysClr val="windowText" lastClr="000000"/>
                </a:solidFill>
              </a:rPr>
              <a:t>project.</a:t>
            </a:r>
          </a:p>
          <a:p>
            <a:pPr>
              <a:spcBef>
                <a:spcPts val="0"/>
              </a:spcBef>
            </a:pPr>
            <a:r>
              <a:rPr lang="en-US" dirty="0"/>
              <a:t>Conduct additional studies to address concerns. </a:t>
            </a:r>
            <a:endParaRPr lang="en-US" dirty="0" smtClean="0"/>
          </a:p>
          <a:p>
            <a:pPr>
              <a:spcBef>
                <a:spcPts val="0"/>
              </a:spcBef>
            </a:pPr>
            <a:r>
              <a:rPr lang="en-US" dirty="0" smtClean="0"/>
              <a:t>Indicate willingness to make project revisions.</a:t>
            </a:r>
          </a:p>
          <a:p>
            <a:pPr lvl="1">
              <a:spcBef>
                <a:spcPts val="0"/>
              </a:spcBef>
            </a:pPr>
            <a:r>
              <a:rPr lang="en-US" sz="2400" dirty="0" smtClean="0"/>
              <a:t>Generally and individually</a:t>
            </a:r>
          </a:p>
          <a:p>
            <a:pPr lvl="1">
              <a:spcBef>
                <a:spcPts val="0"/>
              </a:spcBef>
            </a:pPr>
            <a:r>
              <a:rPr lang="en-US" sz="2400" dirty="0"/>
              <a:t>Make monetary payments</a:t>
            </a:r>
            <a:r>
              <a:rPr lang="en-US" sz="2400" dirty="0" smtClean="0"/>
              <a:t>?</a:t>
            </a:r>
          </a:p>
          <a:p>
            <a:endParaRPr lang="en-US" dirty="0" smtClean="0"/>
          </a:p>
          <a:p>
            <a:endParaRPr lang="en-US" dirty="0" smtClean="0"/>
          </a:p>
          <a:p>
            <a:endParaRPr lang="en-US" dirty="0"/>
          </a:p>
        </p:txBody>
      </p:sp>
    </p:spTree>
    <p:extLst>
      <p:ext uri="{BB962C8B-B14F-4D97-AF65-F5344CB8AC3E}">
        <p14:creationId xmlns:p14="http://schemas.microsoft.com/office/powerpoint/2010/main" val="124861352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52600" y="152400"/>
            <a:ext cx="8153400" cy="990600"/>
          </a:xfrm>
        </p:spPr>
        <p:txBody>
          <a:bodyPr>
            <a:noAutofit/>
          </a:bodyPr>
          <a:lstStyle/>
          <a:p>
            <a:r>
              <a:rPr lang="en-US" sz="4000" dirty="0" smtClean="0"/>
              <a:t>Is the Conflict “too Intense”?</a:t>
            </a:r>
            <a:endParaRPr lang="en-US" sz="4000" dirty="0"/>
          </a:p>
        </p:txBody>
      </p:sp>
      <p:sp>
        <p:nvSpPr>
          <p:cNvPr id="6" name="Content Placeholder 5"/>
          <p:cNvSpPr>
            <a:spLocks noGrp="1"/>
          </p:cNvSpPr>
          <p:nvPr>
            <p:ph idx="1"/>
          </p:nvPr>
        </p:nvSpPr>
        <p:spPr>
          <a:xfrm>
            <a:off x="1676400" y="990600"/>
            <a:ext cx="7086600" cy="5181600"/>
          </a:xfrm>
        </p:spPr>
        <p:txBody>
          <a:bodyPr anchor="t"/>
          <a:lstStyle/>
          <a:p>
            <a:pPr marL="144768" lvl="2" indent="0">
              <a:spcBef>
                <a:spcPts val="0"/>
              </a:spcBef>
              <a:spcAft>
                <a:spcPts val="0"/>
              </a:spcAft>
              <a:buNone/>
            </a:pPr>
            <a:r>
              <a:rPr lang="en-US" sz="2900" dirty="0" smtClean="0"/>
              <a:t>May need Environmental Conflict Resolution</a:t>
            </a:r>
          </a:p>
          <a:p>
            <a:pPr marL="944868" lvl="3" indent="-342900">
              <a:spcBef>
                <a:spcPts val="0"/>
              </a:spcBef>
              <a:spcAft>
                <a:spcPts val="0"/>
              </a:spcAft>
            </a:pPr>
            <a:r>
              <a:rPr lang="en-US" sz="2600" i="1" dirty="0" smtClean="0"/>
              <a:t>Third-party </a:t>
            </a:r>
            <a:r>
              <a:rPr lang="en-US" sz="2600" i="1" dirty="0"/>
              <a:t>assisted </a:t>
            </a:r>
            <a:r>
              <a:rPr lang="en-US" sz="2600" dirty="0"/>
              <a:t>collaborative problem solving and resolution of  environmental and natural resource conflicts.</a:t>
            </a:r>
          </a:p>
          <a:p>
            <a:pPr marL="144768" lvl="2" indent="0">
              <a:spcBef>
                <a:spcPts val="0"/>
              </a:spcBef>
              <a:spcAft>
                <a:spcPts val="600"/>
              </a:spcAft>
              <a:buNone/>
            </a:pPr>
            <a:r>
              <a:rPr lang="en-US" sz="2900" dirty="0"/>
              <a:t>Principles of </a:t>
            </a:r>
            <a:r>
              <a:rPr lang="en-US" sz="2900" dirty="0" smtClean="0"/>
              <a:t>ECR – a highly formal process:</a:t>
            </a:r>
          </a:p>
          <a:p>
            <a:pPr marL="944868" lvl="3" indent="-342900">
              <a:spcBef>
                <a:spcPts val="0"/>
              </a:spcBef>
              <a:spcAft>
                <a:spcPts val="0"/>
              </a:spcAft>
            </a:pPr>
            <a:r>
              <a:rPr lang="en-US" sz="2400" dirty="0" smtClean="0">
                <a:ea typeface="MS Mincho"/>
                <a:cs typeface="Times New Roman"/>
              </a:rPr>
              <a:t>Informed commitment</a:t>
            </a:r>
          </a:p>
          <a:p>
            <a:pPr marL="944868" lvl="3" indent="-342900">
              <a:spcBef>
                <a:spcPts val="0"/>
              </a:spcBef>
              <a:spcAft>
                <a:spcPts val="0"/>
              </a:spcAft>
            </a:pPr>
            <a:r>
              <a:rPr lang="en-US" sz="2400" dirty="0" smtClean="0">
                <a:ea typeface="MS Mincho"/>
                <a:cs typeface="Times New Roman"/>
              </a:rPr>
              <a:t>Balanced, voluntary representation</a:t>
            </a:r>
          </a:p>
          <a:p>
            <a:pPr marL="944868" lvl="3" indent="-342900">
              <a:spcBef>
                <a:spcPts val="0"/>
              </a:spcBef>
              <a:spcAft>
                <a:spcPts val="0"/>
              </a:spcAft>
            </a:pPr>
            <a:r>
              <a:rPr lang="en-US" sz="2400" dirty="0" smtClean="0">
                <a:ea typeface="MS Mincho"/>
                <a:cs typeface="Times New Roman"/>
              </a:rPr>
              <a:t>Group autonomy</a:t>
            </a:r>
          </a:p>
          <a:p>
            <a:pPr marL="944868" lvl="3" indent="-342900">
              <a:spcBef>
                <a:spcPts val="0"/>
              </a:spcBef>
              <a:spcAft>
                <a:spcPts val="0"/>
              </a:spcAft>
            </a:pPr>
            <a:r>
              <a:rPr lang="en-US" sz="2400" dirty="0" smtClean="0">
                <a:ea typeface="MS Mincho"/>
                <a:cs typeface="Times New Roman"/>
              </a:rPr>
              <a:t>Informed process</a:t>
            </a:r>
          </a:p>
          <a:p>
            <a:pPr marL="944868" lvl="3" indent="-342900">
              <a:spcBef>
                <a:spcPts val="0"/>
              </a:spcBef>
              <a:spcAft>
                <a:spcPts val="0"/>
              </a:spcAft>
            </a:pPr>
            <a:r>
              <a:rPr lang="en-US" sz="2400" dirty="0" smtClean="0">
                <a:ea typeface="MS Mincho"/>
                <a:cs typeface="Times New Roman"/>
              </a:rPr>
              <a:t>Accountability</a:t>
            </a:r>
          </a:p>
          <a:p>
            <a:pPr marL="944868" lvl="3" indent="-342900">
              <a:spcBef>
                <a:spcPts val="0"/>
              </a:spcBef>
              <a:spcAft>
                <a:spcPts val="0"/>
              </a:spcAft>
            </a:pPr>
            <a:r>
              <a:rPr lang="en-US" sz="2400" dirty="0" smtClean="0">
                <a:ea typeface="MS Mincho"/>
                <a:cs typeface="Times New Roman"/>
              </a:rPr>
              <a:t>Openness</a:t>
            </a:r>
          </a:p>
          <a:p>
            <a:pPr marL="944868" lvl="3" indent="-342900">
              <a:spcBef>
                <a:spcPts val="0"/>
              </a:spcBef>
              <a:spcAft>
                <a:spcPts val="0"/>
              </a:spcAft>
            </a:pPr>
            <a:r>
              <a:rPr lang="en-US" sz="2400" dirty="0" smtClean="0">
                <a:ea typeface="MS Mincho"/>
                <a:cs typeface="Times New Roman"/>
              </a:rPr>
              <a:t>Timeliness</a:t>
            </a:r>
            <a:endParaRPr lang="en-US" sz="2400" dirty="0">
              <a:ea typeface="MS Mincho"/>
              <a:cs typeface="Times New Roman"/>
            </a:endParaRPr>
          </a:p>
        </p:txBody>
      </p:sp>
    </p:spTree>
    <p:extLst>
      <p:ext uri="{BB962C8B-B14F-4D97-AF65-F5344CB8AC3E}">
        <p14:creationId xmlns:p14="http://schemas.microsoft.com/office/powerpoint/2010/main" val="369941421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Upcoming Extended Webinar</a:t>
            </a:r>
            <a:endParaRPr lang="en-US" dirty="0"/>
          </a:p>
        </p:txBody>
      </p:sp>
      <p:sp>
        <p:nvSpPr>
          <p:cNvPr id="3" name="Content Placeholder 2"/>
          <p:cNvSpPr>
            <a:spLocks noGrp="1"/>
          </p:cNvSpPr>
          <p:nvPr>
            <p:ph idx="1"/>
          </p:nvPr>
        </p:nvSpPr>
        <p:spPr>
          <a:xfrm>
            <a:off x="1828800" y="1371600"/>
            <a:ext cx="7070074" cy="4525770"/>
          </a:xfrm>
        </p:spPr>
        <p:txBody>
          <a:bodyPr anchor="t"/>
          <a:lstStyle/>
          <a:p>
            <a:r>
              <a:rPr lang="en-US" dirty="0" smtClean="0"/>
              <a:t>Detailed explanations of engagement and problem solving strategies.</a:t>
            </a:r>
          </a:p>
          <a:p>
            <a:r>
              <a:rPr lang="en-US" dirty="0" smtClean="0"/>
              <a:t>Analysis of techniques and solutions to address specific types of opposition.</a:t>
            </a:r>
          </a:p>
          <a:p>
            <a:r>
              <a:rPr lang="en-US" dirty="0" smtClean="0"/>
              <a:t>Analysis of our case studies.</a:t>
            </a:r>
          </a:p>
          <a:p>
            <a:r>
              <a:rPr lang="en-US" dirty="0" smtClean="0"/>
              <a:t>Recommendations for Extension’s role in community engagement and conflict resolution.</a:t>
            </a:r>
          </a:p>
          <a:p>
            <a:endParaRPr lang="en-US" dirty="0"/>
          </a:p>
        </p:txBody>
      </p:sp>
    </p:spTree>
    <p:extLst>
      <p:ext uri="{BB962C8B-B14F-4D97-AF65-F5344CB8AC3E}">
        <p14:creationId xmlns:p14="http://schemas.microsoft.com/office/powerpoint/2010/main" val="348399130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eXtension Curriculum </a:t>
            </a:r>
            <a:endParaRPr lang="en-US" sz="4000" dirty="0"/>
          </a:p>
        </p:txBody>
      </p:sp>
      <p:graphicFrame>
        <p:nvGraphicFramePr>
          <p:cNvPr id="4" name="Object 8"/>
          <p:cNvGraphicFramePr>
            <a:graphicFrameLocks noChangeAspect="1"/>
          </p:cNvGraphicFramePr>
          <p:nvPr>
            <p:extLst/>
          </p:nvPr>
        </p:nvGraphicFramePr>
        <p:xfrm>
          <a:off x="7239000" y="561447"/>
          <a:ext cx="1752600" cy="657225"/>
        </p:xfrm>
        <a:graphic>
          <a:graphicData uri="http://schemas.openxmlformats.org/presentationml/2006/ole">
            <mc:AlternateContent xmlns:mc="http://schemas.openxmlformats.org/markup-compatibility/2006">
              <mc:Choice xmlns:v="urn:schemas-microsoft-com:vml" Requires="v">
                <p:oleObj spid="_x0000_s1030" name="Photo Editor Photo" r:id="rId4" imgW="2742857" imgH="1028844" progId="MSPhotoEd.3">
                  <p:embed/>
                </p:oleObj>
              </mc:Choice>
              <mc:Fallback>
                <p:oleObj name="Photo Editor Photo" r:id="rId4" imgW="2742857" imgH="1028844"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561447"/>
                        <a:ext cx="175260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6"/>
          <p:cNvPicPr>
            <a:picLocks noChangeAspect="1" noChangeArrowheads="1"/>
          </p:cNvPicPr>
          <p:nvPr/>
        </p:nvPicPr>
        <p:blipFill>
          <a:blip r:embed="rId6">
            <a:extLst>
              <a:ext uri="{28A0092B-C50C-407E-A947-70E740481C1C}">
                <a14:useLocalDpi xmlns:a14="http://schemas.microsoft.com/office/drawing/2010/main" val="0"/>
              </a:ext>
            </a:extLst>
          </a:blip>
          <a:srcRect b="50388"/>
          <a:stretch>
            <a:fillRect/>
          </a:stretch>
        </p:blipFill>
        <p:spPr bwMode="auto">
          <a:xfrm>
            <a:off x="2743200" y="2047157"/>
            <a:ext cx="19050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86475" y="1951908"/>
            <a:ext cx="2305050" cy="1438275"/>
          </a:xfrm>
          <a:prstGeom prst="rect">
            <a:avLst/>
          </a:prstGeom>
          <a:ln w="9525" cap="sq">
            <a:solidFill>
              <a:srgbClr val="000000"/>
            </a:solidFill>
            <a:miter lim="800000"/>
          </a:ln>
          <a:effectLst>
            <a:outerShdw blurRad="57150" dist="50800" dir="2700000" algn="tl" rotWithShape="0">
              <a:srgbClr val="000000">
                <a:alpha val="40000"/>
              </a:srgbClr>
            </a:outerShdw>
          </a:effectLst>
        </p:spPr>
      </p:pic>
      <p:sp>
        <p:nvSpPr>
          <p:cNvPr id="7" name="TextBox 6"/>
          <p:cNvSpPr txBox="1"/>
          <p:nvPr/>
        </p:nvSpPr>
        <p:spPr>
          <a:xfrm>
            <a:off x="1981200" y="1352406"/>
            <a:ext cx="6781800" cy="4401205"/>
          </a:xfrm>
          <a:prstGeom prst="rect">
            <a:avLst/>
          </a:prstGeom>
          <a:noFill/>
        </p:spPr>
        <p:txBody>
          <a:bodyPr wrap="square" rtlCol="0">
            <a:spAutoFit/>
          </a:bodyPr>
          <a:lstStyle/>
          <a:p>
            <a:pPr marL="285750" lvl="1" indent="-285750">
              <a:buFont typeface="Wingdings" panose="05000000000000000000" pitchFamily="2" charset="2"/>
              <a:buChar char="v"/>
            </a:pPr>
            <a:r>
              <a:rPr lang="en-US" dirty="0">
                <a:solidFill>
                  <a:srgbClr val="2B2922"/>
                </a:solidFill>
              </a:rPr>
              <a:t>The Utility Scale Wind Energy Development course can be found at: </a:t>
            </a:r>
            <a:r>
              <a:rPr lang="en-US" altLang="en-US" sz="1400" dirty="0">
                <a:solidFill>
                  <a:srgbClr val="2B2922"/>
                </a:solidFill>
                <a:hlinkClick r:id="rId8"/>
              </a:rPr>
              <a:t>http://www.extension.org/community_planning_and_zoning</a:t>
            </a:r>
            <a:endParaRPr lang="en-US" altLang="en-US" sz="1400" dirty="0">
              <a:solidFill>
                <a:srgbClr val="2B2922"/>
              </a:solidFill>
            </a:endParaRPr>
          </a:p>
          <a:p>
            <a:pPr marL="285750" indent="-285750">
              <a:buFont typeface="Wingdings" panose="05000000000000000000" pitchFamily="2" charset="2"/>
              <a:buChar char="v"/>
            </a:pPr>
            <a:endParaRPr lang="en-US" dirty="0">
              <a:solidFill>
                <a:srgbClr val="2B2922"/>
              </a:solidFill>
            </a:endParaRPr>
          </a:p>
          <a:p>
            <a:pPr marL="285750" indent="-285750">
              <a:buFont typeface="Wingdings" panose="05000000000000000000" pitchFamily="2" charset="2"/>
              <a:buChar char="v"/>
            </a:pPr>
            <a:endParaRPr lang="en-US" dirty="0">
              <a:solidFill>
                <a:srgbClr val="2B2922"/>
              </a:solidFill>
            </a:endParaRPr>
          </a:p>
          <a:p>
            <a:pPr marL="285750" indent="-285750">
              <a:buFont typeface="Wingdings" panose="05000000000000000000" pitchFamily="2" charset="2"/>
              <a:buChar char="v"/>
            </a:pPr>
            <a:endParaRPr lang="en-US" dirty="0">
              <a:solidFill>
                <a:srgbClr val="2B2922"/>
              </a:solidFill>
            </a:endParaRPr>
          </a:p>
          <a:p>
            <a:pPr marL="285750" indent="-285750">
              <a:buFont typeface="Wingdings" panose="05000000000000000000" pitchFamily="2" charset="2"/>
              <a:buChar char="v"/>
            </a:pPr>
            <a:endParaRPr lang="en-US" dirty="0">
              <a:solidFill>
                <a:srgbClr val="2B2922"/>
              </a:solidFill>
            </a:endParaRPr>
          </a:p>
          <a:p>
            <a:pPr marL="285750" indent="-285750">
              <a:buFont typeface="Wingdings" panose="05000000000000000000" pitchFamily="2" charset="2"/>
              <a:buChar char="v"/>
            </a:pPr>
            <a:endParaRPr lang="en-US" dirty="0">
              <a:solidFill>
                <a:srgbClr val="2B2922"/>
              </a:solidFill>
            </a:endParaRPr>
          </a:p>
          <a:p>
            <a:pPr marL="285750" indent="-285750">
              <a:buFont typeface="Wingdings" panose="05000000000000000000" pitchFamily="2" charset="2"/>
              <a:buChar char="v"/>
            </a:pPr>
            <a:r>
              <a:rPr lang="en-US" dirty="0">
                <a:solidFill>
                  <a:srgbClr val="2B2922"/>
                </a:solidFill>
              </a:rPr>
              <a:t> The course consists of the following:</a:t>
            </a:r>
          </a:p>
          <a:p>
            <a:pPr marL="742950" lvl="1" indent="-285750">
              <a:buFont typeface="Wingdings" panose="05000000000000000000" pitchFamily="2" charset="2"/>
              <a:buChar char="§"/>
            </a:pPr>
            <a:r>
              <a:rPr lang="en-US" sz="1400" dirty="0">
                <a:solidFill>
                  <a:srgbClr val="2B2922"/>
                </a:solidFill>
              </a:rPr>
              <a:t>Introduction to Utility Scale Wind Energy Development (75 minute webinar)</a:t>
            </a:r>
          </a:p>
          <a:p>
            <a:pPr marL="742950" lvl="1" indent="-285750">
              <a:buFont typeface="Wingdings" panose="05000000000000000000" pitchFamily="2" charset="2"/>
              <a:buChar char="§"/>
            </a:pPr>
            <a:r>
              <a:rPr lang="en-US" sz="1400" dirty="0">
                <a:solidFill>
                  <a:srgbClr val="2B2922"/>
                </a:solidFill>
              </a:rPr>
              <a:t>Three (3) core modules:</a:t>
            </a:r>
          </a:p>
          <a:p>
            <a:pPr marL="1200150" lvl="2" indent="-285750">
              <a:buFont typeface="Courier New" panose="02070309020205020404" pitchFamily="49" charset="0"/>
              <a:buChar char="o"/>
            </a:pPr>
            <a:r>
              <a:rPr lang="en-US" sz="1400" dirty="0">
                <a:solidFill>
                  <a:srgbClr val="2B2922"/>
                </a:solidFill>
              </a:rPr>
              <a:t>Module 1: Business Development (80 minute webinar) </a:t>
            </a:r>
          </a:p>
          <a:p>
            <a:pPr marL="1200150" lvl="2" indent="-285750">
              <a:buFont typeface="Courier New" panose="02070309020205020404" pitchFamily="49" charset="0"/>
              <a:buChar char="o"/>
            </a:pPr>
            <a:r>
              <a:rPr lang="en-US" sz="1400" dirty="0">
                <a:solidFill>
                  <a:srgbClr val="2B2922"/>
                </a:solidFill>
              </a:rPr>
              <a:t>Module 2: Wind Project Siting (75 minute webinar) </a:t>
            </a:r>
          </a:p>
          <a:p>
            <a:pPr marL="1200150" lvl="2" indent="-285750">
              <a:buFont typeface="Courier New" panose="02070309020205020404" pitchFamily="49" charset="0"/>
              <a:buChar char="o"/>
            </a:pPr>
            <a:r>
              <a:rPr lang="en-US" sz="1400" dirty="0">
                <a:solidFill>
                  <a:srgbClr val="2B2922"/>
                </a:solidFill>
              </a:rPr>
              <a:t>Module 3: Conflict Resolution (60 minute webinar) </a:t>
            </a:r>
          </a:p>
          <a:p>
            <a:pPr marL="742950" lvl="1" indent="-285750">
              <a:buFont typeface="Wingdings" panose="05000000000000000000" pitchFamily="2" charset="2"/>
              <a:buChar char="§"/>
            </a:pPr>
            <a:r>
              <a:rPr lang="en-US" sz="1400" dirty="0">
                <a:solidFill>
                  <a:srgbClr val="2B2922"/>
                </a:solidFill>
              </a:rPr>
              <a:t>Tools for Teachers</a:t>
            </a:r>
          </a:p>
          <a:p>
            <a:pPr marL="1200150" lvl="2" indent="-285750">
              <a:buFont typeface="Courier New" panose="02070309020205020404" pitchFamily="49" charset="0"/>
              <a:buChar char="o"/>
            </a:pPr>
            <a:r>
              <a:rPr lang="en-US" sz="1400" dirty="0">
                <a:solidFill>
                  <a:srgbClr val="2B2922"/>
                </a:solidFill>
              </a:rPr>
              <a:t>Case Study Analysis, logic model, white paper, teaching outlines, energy specialist contact list, and program evaluation</a:t>
            </a:r>
          </a:p>
          <a:p>
            <a:pPr marL="742950" lvl="1" indent="-285750">
              <a:buFont typeface="Wingdings" panose="05000000000000000000" pitchFamily="2" charset="2"/>
              <a:buChar char="§"/>
            </a:pPr>
            <a:r>
              <a:rPr lang="en-US" sz="1400" dirty="0">
                <a:solidFill>
                  <a:srgbClr val="2B2922"/>
                </a:solidFill>
              </a:rPr>
              <a:t>Certificate of Completion</a:t>
            </a:r>
          </a:p>
          <a:p>
            <a:pPr marL="285750" indent="-285750">
              <a:buFont typeface="Wingdings" panose="05000000000000000000" pitchFamily="2" charset="2"/>
              <a:buChar char="v"/>
            </a:pPr>
            <a:r>
              <a:rPr lang="en-US" sz="1400" dirty="0">
                <a:solidFill>
                  <a:srgbClr val="2B2922"/>
                </a:solidFill>
              </a:rPr>
              <a:t>To learn more about eXtension: </a:t>
            </a:r>
            <a:r>
              <a:rPr lang="en-US" sz="1400" dirty="0">
                <a:solidFill>
                  <a:srgbClr val="2B2922"/>
                </a:solidFill>
                <a:hlinkClick r:id="rId9"/>
              </a:rPr>
              <a:t>http://www.extension.org</a:t>
            </a:r>
            <a:r>
              <a:rPr lang="en-US" sz="1400" dirty="0">
                <a:solidFill>
                  <a:srgbClr val="2B2922"/>
                </a:solidFill>
              </a:rPr>
              <a:t> </a:t>
            </a:r>
          </a:p>
        </p:txBody>
      </p:sp>
    </p:spTree>
    <p:extLst>
      <p:ext uri="{BB962C8B-B14F-4D97-AF65-F5344CB8AC3E}">
        <p14:creationId xmlns:p14="http://schemas.microsoft.com/office/powerpoint/2010/main" val="109483862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Questions?</a:t>
            </a:r>
            <a:endParaRPr lang="en-US" dirty="0"/>
          </a:p>
        </p:txBody>
      </p:sp>
      <p:sp>
        <p:nvSpPr>
          <p:cNvPr id="6" name="Content Placeholder 5"/>
          <p:cNvSpPr>
            <a:spLocks noGrp="1"/>
          </p:cNvSpPr>
          <p:nvPr>
            <p:ph idx="1"/>
          </p:nvPr>
        </p:nvSpPr>
        <p:spPr>
          <a:xfrm>
            <a:off x="2590800" y="1219200"/>
            <a:ext cx="5722138" cy="4525770"/>
          </a:xfrm>
        </p:spPr>
        <p:txBody>
          <a:bodyPr anchor="t"/>
          <a:lstStyle/>
          <a:p>
            <a:pPr marL="0" indent="0">
              <a:spcBef>
                <a:spcPts val="0"/>
              </a:spcBef>
              <a:spcAft>
                <a:spcPts val="0"/>
              </a:spcAft>
              <a:buNone/>
            </a:pPr>
            <a:r>
              <a:rPr lang="en-US" sz="1800" dirty="0"/>
              <a:t>Eric </a:t>
            </a:r>
            <a:r>
              <a:rPr lang="en-US" sz="1800" dirty="0" smtClean="0"/>
              <a:t>Romich</a:t>
            </a:r>
            <a:endParaRPr lang="en-US" sz="1800" dirty="0"/>
          </a:p>
          <a:p>
            <a:pPr marL="0" indent="0">
              <a:spcBef>
                <a:spcPts val="0"/>
              </a:spcBef>
              <a:spcAft>
                <a:spcPts val="0"/>
              </a:spcAft>
              <a:buNone/>
            </a:pPr>
            <a:r>
              <a:rPr lang="en-US" sz="1800" dirty="0" smtClean="0"/>
              <a:t>Field </a:t>
            </a:r>
            <a:r>
              <a:rPr lang="en-US" sz="1800" dirty="0"/>
              <a:t>Specialist, Energy </a:t>
            </a:r>
            <a:r>
              <a:rPr lang="en-US" sz="1800" dirty="0" smtClean="0"/>
              <a:t>Development</a:t>
            </a:r>
            <a:endParaRPr lang="en-US" sz="1800" dirty="0"/>
          </a:p>
          <a:p>
            <a:pPr marL="0" indent="0">
              <a:spcBef>
                <a:spcPts val="0"/>
              </a:spcBef>
              <a:spcAft>
                <a:spcPts val="0"/>
              </a:spcAft>
              <a:buNone/>
            </a:pPr>
            <a:r>
              <a:rPr lang="en-US" sz="1800" dirty="0" smtClean="0"/>
              <a:t>Ohio </a:t>
            </a:r>
            <a:r>
              <a:rPr lang="en-US" sz="1800" dirty="0"/>
              <a:t>State University Extension </a:t>
            </a:r>
            <a:endParaRPr lang="en-US" sz="1800" dirty="0" smtClean="0"/>
          </a:p>
          <a:p>
            <a:pPr marL="0" indent="0">
              <a:spcBef>
                <a:spcPts val="0"/>
              </a:spcBef>
              <a:spcAft>
                <a:spcPts val="0"/>
              </a:spcAft>
              <a:buNone/>
            </a:pPr>
            <a:r>
              <a:rPr lang="en-US" sz="1800" dirty="0">
                <a:hlinkClick r:id="rId2"/>
              </a:rPr>
              <a:t>romich.2@osu.edu</a:t>
            </a:r>
            <a:r>
              <a:rPr lang="en-US" sz="1800" dirty="0"/>
              <a:t> </a:t>
            </a:r>
            <a:endParaRPr lang="en-US" sz="1800" dirty="0" smtClean="0"/>
          </a:p>
          <a:p>
            <a:pPr marL="0" indent="0">
              <a:spcBef>
                <a:spcPts val="0"/>
              </a:spcBef>
              <a:spcAft>
                <a:spcPts val="0"/>
              </a:spcAft>
              <a:buNone/>
            </a:pPr>
            <a:endParaRPr lang="en-US" sz="1800" dirty="0" smtClean="0"/>
          </a:p>
          <a:p>
            <a:pPr marL="0" indent="0">
              <a:spcBef>
                <a:spcPts val="0"/>
              </a:spcBef>
              <a:spcAft>
                <a:spcPts val="0"/>
              </a:spcAft>
              <a:buNone/>
            </a:pPr>
            <a:r>
              <a:rPr lang="en-US" sz="1800" dirty="0"/>
              <a:t>Wayne </a:t>
            </a:r>
            <a:r>
              <a:rPr lang="en-US" sz="1800" dirty="0" smtClean="0"/>
              <a:t>Beyea </a:t>
            </a:r>
          </a:p>
          <a:p>
            <a:pPr marL="0" indent="0">
              <a:spcBef>
                <a:spcPts val="0"/>
              </a:spcBef>
              <a:spcAft>
                <a:spcPts val="0"/>
              </a:spcAft>
              <a:buNone/>
            </a:pPr>
            <a:r>
              <a:rPr lang="en-US" sz="1800" dirty="0" smtClean="0"/>
              <a:t>School </a:t>
            </a:r>
            <a:r>
              <a:rPr lang="en-US" sz="1800" dirty="0"/>
              <a:t>of Planning, Design &amp; </a:t>
            </a:r>
            <a:r>
              <a:rPr lang="en-US" sz="1800" dirty="0" smtClean="0"/>
              <a:t>Construction</a:t>
            </a:r>
            <a:endParaRPr lang="en-US" sz="1800" dirty="0"/>
          </a:p>
          <a:p>
            <a:pPr marL="0" indent="0">
              <a:spcBef>
                <a:spcPts val="0"/>
              </a:spcBef>
              <a:spcAft>
                <a:spcPts val="0"/>
              </a:spcAft>
              <a:buNone/>
            </a:pPr>
            <a:r>
              <a:rPr lang="en-US" sz="1800" dirty="0" smtClean="0"/>
              <a:t>Michigan </a:t>
            </a:r>
            <a:r>
              <a:rPr lang="en-US" sz="1800" dirty="0"/>
              <a:t>State University </a:t>
            </a:r>
            <a:endParaRPr lang="en-US" sz="1800" dirty="0" smtClean="0"/>
          </a:p>
          <a:p>
            <a:pPr marL="0" indent="0">
              <a:spcBef>
                <a:spcPts val="0"/>
              </a:spcBef>
              <a:spcAft>
                <a:spcPts val="0"/>
              </a:spcAft>
              <a:buNone/>
            </a:pPr>
            <a:r>
              <a:rPr lang="en-US" sz="1800" dirty="0">
                <a:hlinkClick r:id="rId3"/>
              </a:rPr>
              <a:t>beyea@</a:t>
            </a:r>
            <a:r>
              <a:rPr lang="en-US" sz="1800" dirty="0" smtClean="0">
                <a:hlinkClick r:id="rId3"/>
              </a:rPr>
              <a:t>msu.edu</a:t>
            </a:r>
            <a:endParaRPr lang="en-US" sz="1800" dirty="0" smtClean="0"/>
          </a:p>
          <a:p>
            <a:pPr marL="0" indent="0">
              <a:spcBef>
                <a:spcPts val="0"/>
              </a:spcBef>
              <a:spcAft>
                <a:spcPts val="0"/>
              </a:spcAft>
              <a:buNone/>
            </a:pPr>
            <a:r>
              <a:rPr lang="en-US" sz="1800" dirty="0" smtClean="0"/>
              <a:t> </a:t>
            </a:r>
          </a:p>
          <a:p>
            <a:pPr marL="0" indent="0">
              <a:spcBef>
                <a:spcPts val="0"/>
              </a:spcBef>
              <a:spcAft>
                <a:spcPts val="0"/>
              </a:spcAft>
              <a:buNone/>
            </a:pPr>
            <a:r>
              <a:rPr lang="en-US" sz="1800" dirty="0"/>
              <a:t>Peggy </a:t>
            </a:r>
            <a:r>
              <a:rPr lang="en-US" sz="1800" dirty="0" smtClean="0"/>
              <a:t>Hall</a:t>
            </a:r>
            <a:endParaRPr lang="en-US" sz="1800" dirty="0"/>
          </a:p>
          <a:p>
            <a:pPr marL="0" indent="0">
              <a:spcBef>
                <a:spcPts val="0"/>
              </a:spcBef>
              <a:spcAft>
                <a:spcPts val="0"/>
              </a:spcAft>
              <a:buNone/>
            </a:pPr>
            <a:r>
              <a:rPr lang="en-US" sz="1800" dirty="0" smtClean="0"/>
              <a:t>Agricultural </a:t>
            </a:r>
            <a:r>
              <a:rPr lang="en-US" sz="1800" dirty="0"/>
              <a:t>&amp; Resource Law </a:t>
            </a:r>
            <a:r>
              <a:rPr lang="en-US" sz="1800" dirty="0" smtClean="0"/>
              <a:t> Program</a:t>
            </a:r>
          </a:p>
          <a:p>
            <a:pPr marL="0" indent="0">
              <a:spcBef>
                <a:spcPts val="0"/>
              </a:spcBef>
              <a:spcAft>
                <a:spcPts val="0"/>
              </a:spcAft>
              <a:buNone/>
            </a:pPr>
            <a:r>
              <a:rPr lang="en-US" sz="1800" dirty="0" smtClean="0"/>
              <a:t>Ohio </a:t>
            </a:r>
            <a:r>
              <a:rPr lang="en-US" sz="1800" dirty="0"/>
              <a:t>State University </a:t>
            </a:r>
            <a:r>
              <a:rPr lang="en-US" sz="1800" dirty="0" smtClean="0"/>
              <a:t>Extension</a:t>
            </a:r>
          </a:p>
          <a:p>
            <a:pPr marL="0" indent="0">
              <a:spcBef>
                <a:spcPts val="0"/>
              </a:spcBef>
              <a:spcAft>
                <a:spcPts val="0"/>
              </a:spcAft>
              <a:buNone/>
            </a:pPr>
            <a:r>
              <a:rPr lang="en-US" sz="1800" dirty="0">
                <a:hlinkClick r:id="rId4"/>
              </a:rPr>
              <a:t>aglaw@</a:t>
            </a:r>
            <a:r>
              <a:rPr lang="en-US" sz="1800" dirty="0" smtClean="0">
                <a:hlinkClick r:id="rId4"/>
              </a:rPr>
              <a:t>osu.edu</a:t>
            </a:r>
            <a:r>
              <a:rPr lang="en-US" sz="1800" dirty="0" smtClean="0"/>
              <a:t> </a:t>
            </a:r>
            <a:endParaRPr lang="en-US" sz="1800" dirty="0"/>
          </a:p>
        </p:txBody>
      </p:sp>
    </p:spTree>
    <p:extLst>
      <p:ext uri="{BB962C8B-B14F-4D97-AF65-F5344CB8AC3E}">
        <p14:creationId xmlns:p14="http://schemas.microsoft.com/office/powerpoint/2010/main" val="367159711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lstStyle/>
          <a:p>
            <a:pPr marL="0" indent="0" algn="ctr">
              <a:lnSpc>
                <a:spcPct val="130000"/>
              </a:lnSpc>
              <a:buNone/>
            </a:pPr>
            <a:r>
              <a:rPr lang="en-US" sz="2200" dirty="0" smtClean="0"/>
              <a:t>“Renewable </a:t>
            </a:r>
            <a:r>
              <a:rPr lang="en-US" sz="2200" dirty="0"/>
              <a:t>energy, however, is widely accepted as having broad environmental benefits by reducing harmful emissions. Yet, opponents often cite local environmental impacts, such as harm to wildlife or impacts to the visual landscape, as reasons for challenging the construction of renewable energy facilities. As such, these conflicts have been characterized as “green on green” conflicts (Warren et al., 2005), pitting global environmental interests against local preservationists</a:t>
            </a:r>
            <a:r>
              <a:rPr lang="en-US" sz="2200" dirty="0" smtClean="0"/>
              <a:t>.” </a:t>
            </a:r>
            <a:endParaRPr lang="en-US" sz="2200" dirty="0"/>
          </a:p>
        </p:txBody>
      </p:sp>
      <p:sp>
        <p:nvSpPr>
          <p:cNvPr id="2" name="Title 1"/>
          <p:cNvSpPr>
            <a:spLocks noGrp="1"/>
          </p:cNvSpPr>
          <p:nvPr>
            <p:ph type="title"/>
          </p:nvPr>
        </p:nvSpPr>
        <p:spPr/>
        <p:txBody>
          <a:bodyPr/>
          <a:lstStyle/>
          <a:p>
            <a:r>
              <a:rPr lang="en-US" dirty="0" smtClean="0"/>
              <a:t>The Situation</a:t>
            </a:r>
            <a:endParaRPr lang="en-US" dirty="0"/>
          </a:p>
        </p:txBody>
      </p:sp>
      <p:sp>
        <p:nvSpPr>
          <p:cNvPr id="4" name="Rectangle 3"/>
          <p:cNvSpPr/>
          <p:nvPr/>
        </p:nvSpPr>
        <p:spPr>
          <a:xfrm>
            <a:off x="533400" y="5257800"/>
            <a:ext cx="6605736" cy="461665"/>
          </a:xfrm>
          <a:prstGeom prst="rect">
            <a:avLst/>
          </a:prstGeom>
        </p:spPr>
        <p:txBody>
          <a:bodyPr wrap="square">
            <a:spAutoFit/>
          </a:bodyPr>
          <a:lstStyle/>
          <a:p>
            <a:pPr defTabSz="457082"/>
            <a:r>
              <a:rPr lang="en-US" baseline="30000" dirty="0">
                <a:solidFill>
                  <a:srgbClr val="2B2922"/>
                </a:solidFill>
                <a:latin typeface="Times New Roman"/>
                <a:ea typeface="ヒラギノ明朝 ProN W3"/>
                <a:cs typeface="ヒラギノ明朝 ProN W3"/>
              </a:rPr>
              <a:t>Bidwell, D., </a:t>
            </a:r>
            <a:r>
              <a:rPr lang="en-US" i="1" baseline="30000" dirty="0">
                <a:solidFill>
                  <a:srgbClr val="2B2922"/>
                </a:solidFill>
                <a:latin typeface="Times New Roman"/>
                <a:ea typeface="ヒラギノ明朝 ProN W3"/>
                <a:cs typeface="ヒラギノ明朝 ProN W3"/>
              </a:rPr>
              <a:t>The role of values in public beliefs and attitudes towards commercial wind energy</a:t>
            </a:r>
            <a:r>
              <a:rPr lang="en-US" baseline="30000" dirty="0">
                <a:solidFill>
                  <a:srgbClr val="2B2922"/>
                </a:solidFill>
                <a:latin typeface="Times New Roman"/>
                <a:ea typeface="ヒラギノ明朝 ProN W3"/>
                <a:cs typeface="ヒラギノ明朝 ProN W3"/>
              </a:rPr>
              <a:t>. Energy Policy (2013), http://</a:t>
            </a:r>
            <a:r>
              <a:rPr lang="en-US" baseline="30000" dirty="0" err="1">
                <a:solidFill>
                  <a:srgbClr val="2B2922"/>
                </a:solidFill>
                <a:latin typeface="Times New Roman"/>
                <a:ea typeface="ヒラギノ明朝 ProN W3"/>
                <a:cs typeface="ヒラギノ明朝 ProN W3"/>
              </a:rPr>
              <a:t>dx.doi.org</a:t>
            </a:r>
            <a:r>
              <a:rPr lang="en-US" baseline="30000" dirty="0">
                <a:solidFill>
                  <a:srgbClr val="2B2922"/>
                </a:solidFill>
                <a:latin typeface="Times New Roman"/>
                <a:ea typeface="ヒラギノ明朝 ProN W3"/>
                <a:cs typeface="ヒラギノ明朝 ProN W3"/>
              </a:rPr>
              <a:t>/10.1016/j.enpol.2013.03.010i</a:t>
            </a:r>
            <a:endParaRPr lang="en-US" dirty="0">
              <a:solidFill>
                <a:srgbClr val="2B2922"/>
              </a:solidFill>
              <a:latin typeface="Times New Roman"/>
              <a:ea typeface="ヒラギノ明朝 ProN W3"/>
              <a:cs typeface="ヒラギノ明朝 ProN W3"/>
            </a:endParaRPr>
          </a:p>
        </p:txBody>
      </p:sp>
    </p:spTree>
    <p:extLst>
      <p:ext uri="{BB962C8B-B14F-4D97-AF65-F5344CB8AC3E}">
        <p14:creationId xmlns:p14="http://schemas.microsoft.com/office/powerpoint/2010/main" val="209565246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4400" dirty="0" smtClean="0"/>
              <a:t>NCRCRD Project Overview</a:t>
            </a:r>
            <a:endParaRPr lang="en-US" sz="4400" dirty="0"/>
          </a:p>
        </p:txBody>
      </p:sp>
      <p:sp>
        <p:nvSpPr>
          <p:cNvPr id="6" name="Content Placeholder 5"/>
          <p:cNvSpPr>
            <a:spLocks noGrp="1"/>
          </p:cNvSpPr>
          <p:nvPr>
            <p:ph idx="1"/>
          </p:nvPr>
        </p:nvSpPr>
        <p:spPr>
          <a:xfrm>
            <a:off x="1821662" y="1270135"/>
            <a:ext cx="7197400" cy="4525770"/>
          </a:xfrm>
        </p:spPr>
        <p:txBody>
          <a:bodyPr/>
          <a:lstStyle/>
          <a:p>
            <a:pPr>
              <a:spcBef>
                <a:spcPts val="600"/>
              </a:spcBef>
            </a:pPr>
            <a:r>
              <a:rPr lang="en-US" sz="2000" dirty="0" smtClean="0"/>
              <a:t>Our </a:t>
            </a:r>
            <a:r>
              <a:rPr lang="en-US" sz="2000" dirty="0"/>
              <a:t>team will make use of case studies, best practices, and field survey research to identify the issues and opportunities related to renewable energy projects. </a:t>
            </a:r>
            <a:endParaRPr lang="en-US" sz="2000" dirty="0" smtClean="0"/>
          </a:p>
          <a:p>
            <a:pPr marL="0" indent="0">
              <a:spcBef>
                <a:spcPts val="600"/>
              </a:spcBef>
              <a:buNone/>
            </a:pPr>
            <a:endParaRPr lang="en-US" sz="2000" dirty="0"/>
          </a:p>
          <a:p>
            <a:pPr>
              <a:spcBef>
                <a:spcPts val="600"/>
              </a:spcBef>
            </a:pPr>
            <a:r>
              <a:rPr lang="en-US" sz="2000" dirty="0" smtClean="0"/>
              <a:t>Integrate findings into the development </a:t>
            </a:r>
            <a:r>
              <a:rPr lang="en-US" sz="2000" dirty="0"/>
              <a:t>of a 3 </a:t>
            </a:r>
            <a:r>
              <a:rPr lang="en-US" sz="2000" dirty="0" smtClean="0"/>
              <a:t>module curriculum </a:t>
            </a:r>
            <a:r>
              <a:rPr lang="en-US" sz="2000" dirty="0"/>
              <a:t>including topics </a:t>
            </a:r>
            <a:r>
              <a:rPr lang="en-US" sz="2000" dirty="0" smtClean="0"/>
              <a:t>on: </a:t>
            </a:r>
          </a:p>
          <a:p>
            <a:pPr marL="1103509" lvl="2" indent="-514350">
              <a:spcBef>
                <a:spcPts val="600"/>
              </a:spcBef>
              <a:buFont typeface="+mj-lt"/>
              <a:buAutoNum type="arabicPeriod"/>
            </a:pPr>
            <a:r>
              <a:rPr lang="en-US" sz="2000" dirty="0" smtClean="0"/>
              <a:t>Business/Project </a:t>
            </a:r>
            <a:r>
              <a:rPr lang="en-US" sz="2000" dirty="0"/>
              <a:t>D</a:t>
            </a:r>
            <a:r>
              <a:rPr lang="en-US" sz="2000" dirty="0" smtClean="0"/>
              <a:t>evelopment </a:t>
            </a:r>
          </a:p>
          <a:p>
            <a:pPr marL="1103509" lvl="2" indent="-514350">
              <a:spcBef>
                <a:spcPts val="600"/>
              </a:spcBef>
              <a:buFont typeface="+mj-lt"/>
              <a:buAutoNum type="arabicPeriod"/>
            </a:pPr>
            <a:r>
              <a:rPr lang="en-US" sz="2000" dirty="0"/>
              <a:t>U</a:t>
            </a:r>
            <a:r>
              <a:rPr lang="en-US" sz="2000" dirty="0" smtClean="0"/>
              <a:t>tility Siting </a:t>
            </a:r>
            <a:r>
              <a:rPr lang="en-US" sz="2000" dirty="0"/>
              <a:t>I</a:t>
            </a:r>
            <a:r>
              <a:rPr lang="en-US" sz="2000" dirty="0" smtClean="0"/>
              <a:t>ssues </a:t>
            </a:r>
            <a:r>
              <a:rPr lang="en-US" sz="2000" dirty="0"/>
              <a:t>and C</a:t>
            </a:r>
            <a:r>
              <a:rPr lang="en-US" sz="2000" dirty="0" smtClean="0"/>
              <a:t>oncerns</a:t>
            </a:r>
            <a:endParaRPr lang="en-US" sz="2000" dirty="0"/>
          </a:p>
          <a:p>
            <a:pPr marL="1103509" lvl="2" indent="-514350">
              <a:spcBef>
                <a:spcPts val="600"/>
              </a:spcBef>
              <a:buFont typeface="+mj-lt"/>
              <a:buAutoNum type="arabicPeriod"/>
            </a:pPr>
            <a:r>
              <a:rPr lang="en-US" sz="2000" dirty="0"/>
              <a:t>M</a:t>
            </a:r>
            <a:r>
              <a:rPr lang="en-US" sz="2000" dirty="0" smtClean="0"/>
              <a:t>ethods </a:t>
            </a:r>
            <a:r>
              <a:rPr lang="en-US" sz="2000" dirty="0"/>
              <a:t>for </a:t>
            </a:r>
            <a:r>
              <a:rPr lang="en-US" sz="2000" dirty="0" smtClean="0"/>
              <a:t>Resolving </a:t>
            </a:r>
            <a:r>
              <a:rPr lang="en-US" sz="2000" dirty="0"/>
              <a:t>C</a:t>
            </a:r>
            <a:r>
              <a:rPr lang="en-US" sz="2000" dirty="0" smtClean="0"/>
              <a:t>onflict </a:t>
            </a:r>
            <a:r>
              <a:rPr lang="en-US" sz="2000" dirty="0"/>
              <a:t>I</a:t>
            </a:r>
            <a:r>
              <a:rPr lang="en-US" sz="2000" dirty="0" smtClean="0"/>
              <a:t>nvolving </a:t>
            </a:r>
            <a:r>
              <a:rPr lang="en-US" sz="2000" dirty="0"/>
              <a:t>R</a:t>
            </a:r>
            <a:r>
              <a:rPr lang="en-US" sz="2000" dirty="0" smtClean="0"/>
              <a:t>enewable </a:t>
            </a:r>
            <a:r>
              <a:rPr lang="en-US" sz="2000" dirty="0"/>
              <a:t>E</a:t>
            </a:r>
            <a:r>
              <a:rPr lang="en-US" sz="2000" dirty="0" smtClean="0"/>
              <a:t>nergy </a:t>
            </a:r>
            <a:r>
              <a:rPr lang="en-US" sz="2000" dirty="0"/>
              <a:t>P</a:t>
            </a:r>
            <a:r>
              <a:rPr lang="en-US" sz="2000" dirty="0" smtClean="0"/>
              <a:t>rojects</a:t>
            </a:r>
            <a:r>
              <a:rPr lang="en-US" sz="2000" dirty="0"/>
              <a:t>. </a:t>
            </a:r>
          </a:p>
          <a:p>
            <a:pPr>
              <a:spcBef>
                <a:spcPts val="600"/>
              </a:spcBef>
            </a:pPr>
            <a:endParaRPr lang="en-US" sz="2000" dirty="0"/>
          </a:p>
        </p:txBody>
      </p:sp>
    </p:spTree>
    <p:extLst>
      <p:ext uri="{BB962C8B-B14F-4D97-AF65-F5344CB8AC3E}">
        <p14:creationId xmlns:p14="http://schemas.microsoft.com/office/powerpoint/2010/main" val="131502559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Review</a:t>
            </a:r>
            <a:endParaRPr lang="en-US"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2771034721"/>
              </p:ext>
            </p:extLst>
          </p:nvPr>
        </p:nvGraphicFramePr>
        <p:xfrm>
          <a:off x="0" y="1600200"/>
          <a:ext cx="9143999" cy="4648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998364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209800"/>
            <a:ext cx="6254044" cy="1362075"/>
          </a:xfrm>
        </p:spPr>
        <p:txBody>
          <a:bodyPr/>
          <a:lstStyle/>
          <a:p>
            <a:r>
              <a:rPr lang="en-US" dirty="0" smtClean="0"/>
              <a:t>Module 1 – Business Development</a:t>
            </a:r>
            <a:endParaRPr lang="en-US" dirty="0"/>
          </a:p>
        </p:txBody>
      </p:sp>
    </p:spTree>
    <p:extLst>
      <p:ext uri="{BB962C8B-B14F-4D97-AF65-F5344CB8AC3E}">
        <p14:creationId xmlns:p14="http://schemas.microsoft.com/office/powerpoint/2010/main" val="1646919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721101" y="5603078"/>
            <a:ext cx="3355966" cy="461643"/>
          </a:xfrm>
          <a:prstGeom prst="rect">
            <a:avLst/>
          </a:prstGeom>
          <a:noFill/>
        </p:spPr>
        <p:txBody>
          <a:bodyPr wrap="square" lIns="91416" tIns="45709" rIns="91416" bIns="45709" rtlCol="0">
            <a:spAutoFit/>
          </a:bodyPr>
          <a:lstStyle/>
          <a:p>
            <a:pPr algn="ctr"/>
            <a:r>
              <a:rPr lang="en-US" sz="1200" dirty="0"/>
              <a:t>Source: U.S. Energy Information Administration,  </a:t>
            </a:r>
            <a:r>
              <a:rPr lang="en-US" sz="1200" i="1" dirty="0"/>
              <a:t>Independent Statistics </a:t>
            </a:r>
            <a:r>
              <a:rPr lang="en-US" sz="1200" dirty="0"/>
              <a:t>&amp; Analysis.   </a:t>
            </a:r>
            <a:r>
              <a:rPr lang="en-US" sz="1200" dirty="0" err="1"/>
              <a:t>www.eia.gov</a:t>
            </a:r>
            <a:r>
              <a:rPr lang="en-US" sz="1200" dirty="0"/>
              <a:t>   </a:t>
            </a:r>
          </a:p>
        </p:txBody>
      </p:sp>
      <p:graphicFrame>
        <p:nvGraphicFramePr>
          <p:cNvPr id="7" name="Content Placeholder 5"/>
          <p:cNvGraphicFramePr>
            <a:graphicFrameLocks/>
          </p:cNvGraphicFramePr>
          <p:nvPr>
            <p:extLst>
              <p:ext uri="{D42A27DB-BD31-4B8C-83A1-F6EECF244321}">
                <p14:modId xmlns:p14="http://schemas.microsoft.com/office/powerpoint/2010/main" val="428236054"/>
              </p:ext>
            </p:extLst>
          </p:nvPr>
        </p:nvGraphicFramePr>
        <p:xfrm>
          <a:off x="1255059" y="224118"/>
          <a:ext cx="7888941" cy="53789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6490841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29475" y="5812964"/>
            <a:ext cx="5475194" cy="276977"/>
          </a:xfrm>
          <a:prstGeom prst="rect">
            <a:avLst/>
          </a:prstGeom>
          <a:noFill/>
        </p:spPr>
        <p:txBody>
          <a:bodyPr wrap="square" lIns="91416" tIns="45709" rIns="91416" bIns="45709" rtlCol="0">
            <a:spAutoFit/>
          </a:bodyPr>
          <a:lstStyle/>
          <a:p>
            <a:pPr algn="ctr"/>
            <a:r>
              <a:rPr lang="en-US" sz="1200" dirty="0" smtClean="0"/>
              <a:t>Data Source</a:t>
            </a:r>
            <a:r>
              <a:rPr lang="en-US" sz="1200" dirty="0"/>
              <a:t>: </a:t>
            </a:r>
            <a:r>
              <a:rPr lang="en-US" sz="1200" dirty="0" smtClean="0"/>
              <a:t>Global Wind </a:t>
            </a:r>
            <a:r>
              <a:rPr lang="en-US" sz="1200" dirty="0"/>
              <a:t>Energy Council   </a:t>
            </a:r>
            <a:r>
              <a:rPr lang="en-US" sz="1200" dirty="0" err="1" smtClean="0"/>
              <a:t>www.gwec.net</a:t>
            </a:r>
            <a:endParaRPr lang="en-US" sz="1200" dirty="0"/>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259370033"/>
              </p:ext>
            </p:extLst>
          </p:nvPr>
        </p:nvGraphicFramePr>
        <p:xfrm>
          <a:off x="1726413" y="85376"/>
          <a:ext cx="7417587" cy="57841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038530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CRCRD Grant ">
  <a:themeElements>
    <a:clrScheme name="">
      <a:dk1>
        <a:srgbClr val="2B2922"/>
      </a:dk1>
      <a:lt1>
        <a:srgbClr val="D4D6DD"/>
      </a:lt1>
      <a:dk2>
        <a:srgbClr val="000000"/>
      </a:dk2>
      <a:lt2>
        <a:srgbClr val="808080"/>
      </a:lt2>
      <a:accent1>
        <a:srgbClr val="EF4D34"/>
      </a:accent1>
      <a:accent2>
        <a:srgbClr val="333399"/>
      </a:accent2>
      <a:accent3>
        <a:srgbClr val="E6E8EB"/>
      </a:accent3>
      <a:accent4>
        <a:srgbClr val="23211B"/>
      </a:accent4>
      <a:accent5>
        <a:srgbClr val="F6B2AE"/>
      </a:accent5>
      <a:accent6>
        <a:srgbClr val="2D2D8A"/>
      </a:accent6>
      <a:hlink>
        <a:srgbClr val="009999"/>
      </a:hlink>
      <a:folHlink>
        <a:srgbClr val="99CC00"/>
      </a:folHlink>
    </a:clrScheme>
    <a:fontScheme name="Title &amp; Bullets">
      <a:majorFont>
        <a:latin typeface="Helvetica Neue Light"/>
        <a:ea typeface="ヒラギノ角ゴ ProN W3"/>
        <a:cs typeface="ヒラギノ角ゴ ProN W3"/>
      </a:majorFont>
      <a:minorFont>
        <a:latin typeface="Times New Roman"/>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2B2922"/>
            </a:solidFill>
            <a:effectLst/>
            <a:latin typeface="Copperplate" charset="0"/>
            <a:ea typeface="ヒラギノ明朝 ProN W3" charset="0"/>
            <a:cs typeface="ヒラギノ明朝 ProN W3" charset="0"/>
            <a:sym typeface="Copperplat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2B2922"/>
            </a:solidFill>
            <a:effectLst/>
            <a:latin typeface="Copperplate" charset="0"/>
            <a:ea typeface="ヒラギノ明朝 ProN W3" charset="0"/>
            <a:cs typeface="ヒラギノ明朝 ProN W3" charset="0"/>
            <a:sym typeface="Copperplate"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1">
  <a:themeElements>
    <a:clrScheme name="">
      <a:dk1>
        <a:srgbClr val="2B2922"/>
      </a:dk1>
      <a:lt1>
        <a:srgbClr val="D4D6DD"/>
      </a:lt1>
      <a:dk2>
        <a:srgbClr val="000000"/>
      </a:dk2>
      <a:lt2>
        <a:srgbClr val="808080"/>
      </a:lt2>
      <a:accent1>
        <a:srgbClr val="BBE0E3"/>
      </a:accent1>
      <a:accent2>
        <a:srgbClr val="333399"/>
      </a:accent2>
      <a:accent3>
        <a:srgbClr val="E6E8EB"/>
      </a:accent3>
      <a:accent4>
        <a:srgbClr val="23211B"/>
      </a:accent4>
      <a:accent5>
        <a:srgbClr val="DAEDEF"/>
      </a:accent5>
      <a:accent6>
        <a:srgbClr val="2D2D8A"/>
      </a:accent6>
      <a:hlink>
        <a:srgbClr val="009999"/>
      </a:hlink>
      <a:folHlink>
        <a:srgbClr val="99CC00"/>
      </a:folHlink>
    </a:clrScheme>
    <a:fontScheme name="Title &amp; Subtitle">
      <a:majorFont>
        <a:latin typeface="Helvetica Neue Light"/>
        <a:ea typeface="ヒラギノ角ゴ ProN W3"/>
        <a:cs typeface="ヒラギノ角ゴ ProN W3"/>
      </a:majorFont>
      <a:minorFont>
        <a:latin typeface="Times New Roman"/>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2B2922"/>
            </a:solidFill>
            <a:effectLst/>
            <a:latin typeface="Copperplate" charset="0"/>
            <a:ea typeface="ヒラギノ明朝 ProN W3" charset="0"/>
            <a:cs typeface="ヒラギノ明朝 ProN W3" charset="0"/>
            <a:sym typeface="Copperplat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2B2922"/>
            </a:solidFill>
            <a:effectLst/>
            <a:latin typeface="Copperplate" charset="0"/>
            <a:ea typeface="ヒラギノ明朝 ProN W3" charset="0"/>
            <a:cs typeface="ヒラギノ明朝 ProN W3" charset="0"/>
            <a:sym typeface="Copperplate"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SU Energy Theme PPT">
  <a:themeElements>
    <a:clrScheme name="">
      <a:dk1>
        <a:srgbClr val="2B2922"/>
      </a:dk1>
      <a:lt1>
        <a:srgbClr val="D4D6DD"/>
      </a:lt1>
      <a:dk2>
        <a:srgbClr val="000000"/>
      </a:dk2>
      <a:lt2>
        <a:srgbClr val="808080"/>
      </a:lt2>
      <a:accent1>
        <a:srgbClr val="BBE0E3"/>
      </a:accent1>
      <a:accent2>
        <a:srgbClr val="333399"/>
      </a:accent2>
      <a:accent3>
        <a:srgbClr val="E6E8EB"/>
      </a:accent3>
      <a:accent4>
        <a:srgbClr val="23211B"/>
      </a:accent4>
      <a:accent5>
        <a:srgbClr val="DAEDEF"/>
      </a:accent5>
      <a:accent6>
        <a:srgbClr val="2D2D8A"/>
      </a:accent6>
      <a:hlink>
        <a:srgbClr val="009999"/>
      </a:hlink>
      <a:folHlink>
        <a:srgbClr val="99CC00"/>
      </a:folHlink>
    </a:clrScheme>
    <a:fontScheme name="Title &amp; Subtitle">
      <a:majorFont>
        <a:latin typeface="Helvetica Neue Light"/>
        <a:ea typeface="ヒラギノ角ゴ ProN W3"/>
        <a:cs typeface="ヒラギノ角ゴ ProN W3"/>
      </a:majorFont>
      <a:minorFont>
        <a:latin typeface="Times New Roman"/>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2B2922"/>
            </a:solidFill>
            <a:effectLst/>
            <a:latin typeface="Copperplate" charset="0"/>
            <a:ea typeface="ヒラギノ明朝 ProN W3" charset="0"/>
            <a:cs typeface="ヒラギノ明朝 ProN W3" charset="0"/>
            <a:sym typeface="Copperplat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2B2922"/>
            </a:solidFill>
            <a:effectLst/>
            <a:latin typeface="Copperplate" charset="0"/>
            <a:ea typeface="ヒラギノ明朝 ProN W3" charset="0"/>
            <a:cs typeface="ヒラギノ明朝 ProN W3" charset="0"/>
            <a:sym typeface="Copperplate"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NCRCRD WInd Template">
  <a:themeElements>
    <a:clrScheme name="">
      <a:dk1>
        <a:srgbClr val="2B2922"/>
      </a:dk1>
      <a:lt1>
        <a:srgbClr val="D4D6DD"/>
      </a:lt1>
      <a:dk2>
        <a:srgbClr val="000000"/>
      </a:dk2>
      <a:lt2>
        <a:srgbClr val="808080"/>
      </a:lt2>
      <a:accent1>
        <a:srgbClr val="EF4D34"/>
      </a:accent1>
      <a:accent2>
        <a:srgbClr val="333399"/>
      </a:accent2>
      <a:accent3>
        <a:srgbClr val="E6E8EB"/>
      </a:accent3>
      <a:accent4>
        <a:srgbClr val="23211B"/>
      </a:accent4>
      <a:accent5>
        <a:srgbClr val="F6B2AE"/>
      </a:accent5>
      <a:accent6>
        <a:srgbClr val="2D2D8A"/>
      </a:accent6>
      <a:hlink>
        <a:srgbClr val="009999"/>
      </a:hlink>
      <a:folHlink>
        <a:srgbClr val="99CC00"/>
      </a:folHlink>
    </a:clrScheme>
    <a:fontScheme name="Title &amp; Bullets">
      <a:majorFont>
        <a:latin typeface="Helvetica Neue Light"/>
        <a:ea typeface="ヒラギノ角ゴ ProN W3"/>
        <a:cs typeface="ヒラギノ角ゴ ProN W3"/>
      </a:majorFont>
      <a:minorFont>
        <a:latin typeface="Times New Roman"/>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2B2922"/>
            </a:solidFill>
            <a:effectLst/>
            <a:latin typeface="Copperplate" charset="0"/>
            <a:ea typeface="ヒラギノ明朝 ProN W3" charset="0"/>
            <a:cs typeface="ヒラギノ明朝 ProN W3" charset="0"/>
            <a:sym typeface="Copperplat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2B2922"/>
            </a:solidFill>
            <a:effectLst/>
            <a:latin typeface="Copperplate" charset="0"/>
            <a:ea typeface="ヒラギノ明朝 ProN W3" charset="0"/>
            <a:cs typeface="ヒラギノ明朝 ProN W3" charset="0"/>
            <a:sym typeface="Copperplate"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NCRCRD Grant ">
  <a:themeElements>
    <a:clrScheme name="">
      <a:dk1>
        <a:srgbClr val="2B2922"/>
      </a:dk1>
      <a:lt1>
        <a:srgbClr val="D4D6DD"/>
      </a:lt1>
      <a:dk2>
        <a:srgbClr val="000000"/>
      </a:dk2>
      <a:lt2>
        <a:srgbClr val="808080"/>
      </a:lt2>
      <a:accent1>
        <a:srgbClr val="EF4D34"/>
      </a:accent1>
      <a:accent2>
        <a:srgbClr val="333399"/>
      </a:accent2>
      <a:accent3>
        <a:srgbClr val="E6E8EB"/>
      </a:accent3>
      <a:accent4>
        <a:srgbClr val="23211B"/>
      </a:accent4>
      <a:accent5>
        <a:srgbClr val="F6B2AE"/>
      </a:accent5>
      <a:accent6>
        <a:srgbClr val="2D2D8A"/>
      </a:accent6>
      <a:hlink>
        <a:srgbClr val="009999"/>
      </a:hlink>
      <a:folHlink>
        <a:srgbClr val="99CC00"/>
      </a:folHlink>
    </a:clrScheme>
    <a:fontScheme name="Title &amp; Bullets">
      <a:majorFont>
        <a:latin typeface="Helvetica Neue Light"/>
        <a:ea typeface="ヒラギノ角ゴ ProN W3"/>
        <a:cs typeface="ヒラギノ角ゴ ProN W3"/>
      </a:majorFont>
      <a:minorFont>
        <a:latin typeface="Times New Roman"/>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2B2922"/>
            </a:solidFill>
            <a:effectLst/>
            <a:latin typeface="Copperplate" charset="0"/>
            <a:ea typeface="ヒラギノ明朝 ProN W3" charset="0"/>
            <a:cs typeface="ヒラギノ明朝 ProN W3" charset="0"/>
            <a:sym typeface="Copperplat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rgbClr val="2B2922"/>
            </a:solidFill>
            <a:effectLst/>
            <a:latin typeface="Copperplate" charset="0"/>
            <a:ea typeface="ヒラギノ明朝 ProN W3" charset="0"/>
            <a:cs typeface="ヒラギノ明朝 ProN W3" charset="0"/>
            <a:sym typeface="Copperplate"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2B2922"/>
    </a:dk1>
    <a:lt1>
      <a:srgbClr val="D4D6DD"/>
    </a:lt1>
    <a:dk2>
      <a:srgbClr val="000000"/>
    </a:dk2>
    <a:lt2>
      <a:srgbClr val="808080"/>
    </a:lt2>
    <a:accent1>
      <a:srgbClr val="EF4D34"/>
    </a:accent1>
    <a:accent2>
      <a:srgbClr val="333399"/>
    </a:accent2>
    <a:accent3>
      <a:srgbClr val="E6E8EB"/>
    </a:accent3>
    <a:accent4>
      <a:srgbClr val="23211B"/>
    </a:accent4>
    <a:accent5>
      <a:srgbClr val="F6B2AE"/>
    </a:accent5>
    <a:accent6>
      <a:srgbClr val="2D2D8A"/>
    </a:accent6>
    <a:hlink>
      <a:srgbClr val="009999"/>
    </a:hlink>
    <a:folHlink>
      <a:srgbClr val="99CC00"/>
    </a:folHlink>
  </a:clrScheme>
  <a:fontScheme name="Title &amp; Bullets">
    <a:majorFont>
      <a:latin typeface="Helvetica Neue Light"/>
      <a:ea typeface="ヒラギノ角ゴ ProN W3"/>
      <a:cs typeface="ヒラギノ角ゴ ProN W3"/>
    </a:majorFont>
    <a:minorFont>
      <a:latin typeface="Times New Roman"/>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NCRCRD Grant .thmx</Template>
  <TotalTime>1399</TotalTime>
  <Words>2724</Words>
  <Application>Microsoft Office PowerPoint</Application>
  <PresentationFormat>On-screen Show (4:3)</PresentationFormat>
  <Paragraphs>332</Paragraphs>
  <Slides>39</Slides>
  <Notes>27</Notes>
  <HiddenSlides>0</HiddenSlides>
  <MMClips>0</MMClips>
  <ScaleCrop>false</ScaleCrop>
  <HeadingPairs>
    <vt:vector size="8" baseType="variant">
      <vt:variant>
        <vt:lpstr>Fonts Used</vt:lpstr>
      </vt:variant>
      <vt:variant>
        <vt:i4>13</vt:i4>
      </vt:variant>
      <vt:variant>
        <vt:lpstr>Theme</vt:lpstr>
      </vt:variant>
      <vt:variant>
        <vt:i4>5</vt:i4>
      </vt:variant>
      <vt:variant>
        <vt:lpstr>Embedded OLE Servers</vt:lpstr>
      </vt:variant>
      <vt:variant>
        <vt:i4>1</vt:i4>
      </vt:variant>
      <vt:variant>
        <vt:lpstr>Slide Titles</vt:lpstr>
      </vt:variant>
      <vt:variant>
        <vt:i4>39</vt:i4>
      </vt:variant>
    </vt:vector>
  </HeadingPairs>
  <TitlesOfParts>
    <vt:vector size="58" baseType="lpstr">
      <vt:lpstr>MS Mincho</vt:lpstr>
      <vt:lpstr>Arial</vt:lpstr>
      <vt:lpstr>Brush Script MT</vt:lpstr>
      <vt:lpstr>Calibri</vt:lpstr>
      <vt:lpstr>Copperplate</vt:lpstr>
      <vt:lpstr>Courier New</vt:lpstr>
      <vt:lpstr>Helvetica Neue Light</vt:lpstr>
      <vt:lpstr>Tahoma</vt:lpstr>
      <vt:lpstr>Times New Roman</vt:lpstr>
      <vt:lpstr>Tw Cen MT</vt:lpstr>
      <vt:lpstr>Wingdings</vt:lpstr>
      <vt:lpstr>ヒラギノ明朝 ProN W3</vt:lpstr>
      <vt:lpstr>ヒラギノ角ゴ ProN W3</vt:lpstr>
      <vt:lpstr>NCRCRD Grant </vt:lpstr>
      <vt:lpstr>Theme1</vt:lpstr>
      <vt:lpstr>1_OSU Energy Theme PPT</vt:lpstr>
      <vt:lpstr>NCRCRD WInd Template</vt:lpstr>
      <vt:lpstr>1_NCRCRD Grant </vt:lpstr>
      <vt:lpstr>Photo Editor Photo</vt:lpstr>
      <vt:lpstr>Utility Scale Wind Energy Development</vt:lpstr>
      <vt:lpstr>Todays Presenters </vt:lpstr>
      <vt:lpstr>Program Agenda</vt:lpstr>
      <vt:lpstr>The Situation</vt:lpstr>
      <vt:lpstr>NCRCRD Project Overview</vt:lpstr>
      <vt:lpstr>Case Study Review</vt:lpstr>
      <vt:lpstr>Module 1 – Business Development</vt:lpstr>
      <vt:lpstr>PowerPoint Presentation</vt:lpstr>
      <vt:lpstr>PowerPoint Presentation</vt:lpstr>
      <vt:lpstr>U.S. Wind Resource </vt:lpstr>
      <vt:lpstr>U.S. Installed Wind Capacity</vt:lpstr>
      <vt:lpstr>States with Renewable Portfolio Standards</vt:lpstr>
      <vt:lpstr>PowerPoint Presentation</vt:lpstr>
      <vt:lpstr>Wind Development Process </vt:lpstr>
      <vt:lpstr>Module 2 – Utility Scale Wind Energy Development</vt:lpstr>
      <vt:lpstr>What Will This Module Provide?</vt:lpstr>
      <vt:lpstr>Why Wind?</vt:lpstr>
      <vt:lpstr>Attitudes and Context</vt:lpstr>
      <vt:lpstr>Public Attitude: Europe</vt:lpstr>
      <vt:lpstr>US Public Attitudes</vt:lpstr>
      <vt:lpstr>Top Issues &amp; Concerns</vt:lpstr>
      <vt:lpstr>Pros and Cons</vt:lpstr>
      <vt:lpstr>Siting Issues</vt:lpstr>
      <vt:lpstr>Turbine Size</vt:lpstr>
      <vt:lpstr>Spacing and Distribution</vt:lpstr>
      <vt:lpstr>PowerPoint Presentation</vt:lpstr>
      <vt:lpstr>Case Study Conclusions</vt:lpstr>
      <vt:lpstr>Module 3  Conflict Resolution</vt:lpstr>
      <vt:lpstr>Conflict and Wind Energy:   The “Social Gap”</vt:lpstr>
      <vt:lpstr>What’s Causing the Social Gap?</vt:lpstr>
      <vt:lpstr>What’s Causing the Social Gap?</vt:lpstr>
      <vt:lpstr>Opposition Factors: Key Points for Conflict Resolution</vt:lpstr>
      <vt:lpstr>How to Address Wind Energy Opposition? </vt:lpstr>
      <vt:lpstr>Education Strategies</vt:lpstr>
      <vt:lpstr>Engagement Strategies</vt:lpstr>
      <vt:lpstr>Is the Conflict “too Intense”?</vt:lpstr>
      <vt:lpstr>Upcoming Extended Webinar</vt:lpstr>
      <vt:lpstr>eXtension Curriculum </vt:lpstr>
      <vt:lpstr>Questions?</vt:lpstr>
    </vt:vector>
  </TitlesOfParts>
  <Company>SPDC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Utility Scale Wind Energy Development</dc:title>
  <dc:creator>Maurer, Jacob</dc:creator>
  <cp:lastModifiedBy>Robertson, Zach</cp:lastModifiedBy>
  <cp:revision>70</cp:revision>
  <dcterms:created xsi:type="dcterms:W3CDTF">2013-09-06T21:08:48Z</dcterms:created>
  <dcterms:modified xsi:type="dcterms:W3CDTF">2016-08-22T15:30:14Z</dcterms:modified>
</cp:coreProperties>
</file>